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Override PartName="/ppt/drawings/drawing1.xml" ContentType="application/vnd.openxmlformats-officedocument.drawingml.chartshapes+xml"/>
  <Override PartName="/ppt/diagrams/data2.xml" ContentType="application/vnd.openxmlformats-officedocument.drawingml.diagramData+xml"/>
  <Override PartName="/ppt/diagrams/data1.xml" ContentType="application/vnd.openxmlformats-officedocument.drawingml.diagramData+xml"/>
  <Override PartName="/ppt/drawings/drawing3.xml" ContentType="application/vnd.openxmlformats-officedocument.drawingml.chartshapes+xml"/>
  <Override PartName="/ppt/drawings/drawing2.xml" ContentType="application/vnd.openxmlformats-officedocument.drawingml.chartshapes+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474" r:id="rId2"/>
    <p:sldId id="475" r:id="rId3"/>
    <p:sldId id="478" r:id="rId4"/>
    <p:sldId id="479" r:id="rId5"/>
    <p:sldId id="480" r:id="rId6"/>
    <p:sldId id="486" r:id="rId7"/>
    <p:sldId id="434" r:id="rId8"/>
    <p:sldId id="492" r:id="rId9"/>
    <p:sldId id="488" r:id="rId10"/>
    <p:sldId id="489" r:id="rId11"/>
    <p:sldId id="497" r:id="rId12"/>
    <p:sldId id="471" r:id="rId13"/>
    <p:sldId id="491" r:id="rId14"/>
    <p:sldId id="473" r:id="rId1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ción" id="{526512AB-3460-184E-AA8C-613FF7513AFB}">
          <p14:sldIdLst>
            <p14:sldId id="474"/>
            <p14:sldId id="475"/>
            <p14:sldId id="478"/>
            <p14:sldId id="479"/>
            <p14:sldId id="480"/>
            <p14:sldId id="486"/>
            <p14:sldId id="434"/>
            <p14:sldId id="492"/>
            <p14:sldId id="488"/>
            <p14:sldId id="489"/>
            <p14:sldId id="497"/>
            <p14:sldId id="471"/>
            <p14:sldId id="491"/>
            <p14:sldId id="4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00"/>
    <a:srgbClr val="B81C28"/>
    <a:srgbClr val="2E9BB2"/>
    <a:srgbClr val="3EC0DA"/>
    <a:srgbClr val="FFB300"/>
    <a:srgbClr val="AB7245"/>
    <a:srgbClr val="A4091F"/>
    <a:srgbClr val="86081A"/>
    <a:srgbClr val="5F05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51" autoAdjust="0"/>
    <p:restoredTop sz="91326" autoAdjust="0"/>
  </p:normalViewPr>
  <p:slideViewPr>
    <p:cSldViewPr snapToGrid="0">
      <p:cViewPr varScale="1">
        <p:scale>
          <a:sx n="62" d="100"/>
          <a:sy n="62" d="100"/>
        </p:scale>
        <p:origin x="1230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85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Alejandra\economia%20verde\mision%20CV\Fase%201\GGPA\Evaluacion%20de%20Potencial%20de%20CV\informe%20final\Copia%20de%20DatosGGPA_Colombia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Alejandra\economia%20verde\mision%20CV\lanzamiento%20de%20la%20Mision\presentacion\Copia%20de%20DatosGGPA_Colombia%2019%20Dic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D:\Alejandra\economia%20verde\mision%20CV\Fase%201\GGPA\Evaluacion%20de%20Potencial%20de%20CV\informe%20final\Copia%20de%20DatosGGPA_Colombi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</a:t>
            </a:r>
            <a:r>
              <a:rPr 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eficiente</a:t>
            </a:r>
            <a:r>
              <a:rPr lang="en-US" sz="1800" b="1" baseline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800" b="1" baseline="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</a:t>
            </a:r>
            <a:r>
              <a:rPr lang="en-US" sz="1800" b="1" baseline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baseline="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</a:t>
            </a:r>
            <a:endParaRPr lang="en-US" sz="1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27223002597964702"/>
          <c:y val="4.1982701791196703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6353795359011301"/>
          <c:y val="0.17631142482415199"/>
          <c:w val="0.43583202596704401"/>
          <c:h val="0.61880536509367301"/>
        </c:manualLayout>
      </c:layout>
      <c:radarChart>
        <c:radarStyle val="marker"/>
        <c:varyColors val="0"/>
        <c:ser>
          <c:idx val="0"/>
          <c:order val="0"/>
          <c:tx>
            <c:strRef>
              <c:f>'Diagramas de Araña (2)'!$G$2</c:f>
              <c:strCache>
                <c:ptCount val="1"/>
                <c:pt idx="0">
                  <c:v>Colombia</c:v>
                </c:pt>
              </c:strCache>
            </c:strRef>
          </c:tx>
          <c:spPr>
            <a:ln w="38100" cap="rnd">
              <a:solidFill>
                <a:srgbClr val="A4091F"/>
              </a:solidFill>
              <a:round/>
            </a:ln>
            <a:effectLst/>
          </c:spPr>
          <c:marker>
            <c:symbol val="none"/>
          </c:marker>
          <c:cat>
            <c:strRef>
              <c:f>'Diagramas de Araña (2)'!$B$5:$B$11</c:f>
              <c:strCache>
                <c:ptCount val="7"/>
                <c:pt idx="0">
                  <c:v>Productividad del agua dulce</c:v>
                </c:pt>
                <c:pt idx="1">
                  <c:v>Intensidad en el consumo de materiales</c:v>
                </c:pt>
                <c:pt idx="2">
                  <c:v>Intensidad energética</c:v>
                </c:pt>
                <c:pt idx="3">
                  <c:v>Pérdidas de energía</c:v>
                </c:pt>
                <c:pt idx="4">
                  <c:v>Productividad de la tierra</c:v>
                </c:pt>
                <c:pt idx="5">
                  <c:v>Desempeño logístico</c:v>
                </c:pt>
                <c:pt idx="6">
                  <c:v>Disposición tecnológica</c:v>
                </c:pt>
              </c:strCache>
            </c:strRef>
          </c:cat>
          <c:val>
            <c:numRef>
              <c:f>'Diagramas de Araña (2)'!$G$5:$G$11</c:f>
              <c:numCache>
                <c:formatCode>0</c:formatCode>
                <c:ptCount val="7"/>
                <c:pt idx="0">
                  <c:v>16.92542776228979</c:v>
                </c:pt>
                <c:pt idx="1">
                  <c:v>78.958006858803785</c:v>
                </c:pt>
                <c:pt idx="2">
                  <c:v>100</c:v>
                </c:pt>
                <c:pt idx="3">
                  <c:v>69.073123363308113</c:v>
                </c:pt>
                <c:pt idx="4">
                  <c:v>10.170559530896719</c:v>
                </c:pt>
                <c:pt idx="5">
                  <c:v>24.458414495422431</c:v>
                </c:pt>
                <c:pt idx="6">
                  <c:v>36.363636363636189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33-47A1-8023-12A98D6D7271}"/>
            </c:ext>
          </c:extLst>
        </c:ser>
        <c:ser>
          <c:idx val="1"/>
          <c:order val="1"/>
          <c:tx>
            <c:strRef>
              <c:f>'Diagramas de Araña (2)'!$C$2</c:f>
              <c:strCache>
                <c:ptCount val="1"/>
                <c:pt idx="0">
                  <c:v>IMA</c:v>
                </c:pt>
              </c:strCache>
            </c:strRef>
          </c:tx>
          <c:spPr>
            <a:ln w="38100" cap="rnd">
              <a:solidFill>
                <a:srgbClr val="FFB300"/>
              </a:solidFill>
              <a:round/>
            </a:ln>
            <a:effectLst/>
          </c:spPr>
          <c:marker>
            <c:symbol val="none"/>
          </c:marker>
          <c:val>
            <c:numRef>
              <c:f>'Diagramas de Araña (2)'!$C$5:$C$11</c:f>
              <c:numCache>
                <c:formatCode>0</c:formatCode>
                <c:ptCount val="7"/>
                <c:pt idx="0">
                  <c:v>25.451815981208998</c:v>
                </c:pt>
                <c:pt idx="1">
                  <c:v>69.177375031227754</c:v>
                </c:pt>
                <c:pt idx="2">
                  <c:v>73.865245729553479</c:v>
                </c:pt>
                <c:pt idx="3">
                  <c:v>55.01198162006321</c:v>
                </c:pt>
                <c:pt idx="4">
                  <c:v>31.449637173589579</c:v>
                </c:pt>
                <c:pt idx="5">
                  <c:v>34.31792779388698</c:v>
                </c:pt>
                <c:pt idx="6">
                  <c:v>39.393939393939377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33-47A1-8023-12A98D6D7271}"/>
            </c:ext>
          </c:extLst>
        </c:ser>
        <c:ser>
          <c:idx val="2"/>
          <c:order val="2"/>
          <c:tx>
            <c:strRef>
              <c:f>'Diagramas de Araña (2)'!$E$2</c:f>
              <c:strCache>
                <c:ptCount val="1"/>
                <c:pt idx="0">
                  <c:v>OCDE</c:v>
                </c:pt>
              </c:strCache>
            </c:strRef>
          </c:tx>
          <c:spPr>
            <a:ln w="38100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'Diagramas de Araña (2)'!$E$5:$E$11</c:f>
              <c:numCache>
                <c:formatCode>0</c:formatCode>
                <c:ptCount val="7"/>
                <c:pt idx="0">
                  <c:v>100</c:v>
                </c:pt>
                <c:pt idx="1">
                  <c:v>95.647351398145972</c:v>
                </c:pt>
                <c:pt idx="2">
                  <c:v>75.437691182339677</c:v>
                </c:pt>
                <c:pt idx="3">
                  <c:v>93.047895675735603</c:v>
                </c:pt>
                <c:pt idx="4">
                  <c:v>68.7592265648302</c:v>
                </c:pt>
                <c:pt idx="5">
                  <c:v>92.330046983970206</c:v>
                </c:pt>
                <c:pt idx="6">
                  <c:v>87.611408199643478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33-47A1-8023-12A98D6D72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876703552"/>
        <c:axId val="-876704096"/>
      </c:radarChart>
      <c:catAx>
        <c:axId val="-87670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876704096"/>
        <c:crosses val="autoZero"/>
        <c:auto val="1"/>
        <c:lblAlgn val="ctr"/>
        <c:lblOffset val="100"/>
        <c:noMultiLvlLbl val="0"/>
      </c:catAx>
      <c:valAx>
        <c:axId val="-876704096"/>
        <c:scaling>
          <c:orientation val="minMax"/>
          <c:min val="-5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 w="2222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87670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45126089848164"/>
          <c:y val="0.77659446856113901"/>
          <c:w val="0.54979818101525801"/>
          <c:h val="5.783241517226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8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Conservación</a:t>
            </a:r>
            <a:r>
              <a:rPr lang="en-US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 capital natural</a:t>
            </a:r>
          </a:p>
        </c:rich>
      </c:tx>
      <c:layout>
        <c:manualLayout>
          <c:xMode val="edge"/>
          <c:yMode val="edge"/>
          <c:x val="0.306697235768846"/>
          <c:y val="6.203847467767559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9729682491363202"/>
          <c:y val="0.22311806480649701"/>
          <c:w val="0.40540635017273602"/>
          <c:h val="0.624574014861355"/>
        </c:manualLayout>
      </c:layout>
      <c:radarChart>
        <c:radarStyle val="marker"/>
        <c:varyColors val="0"/>
        <c:ser>
          <c:idx val="0"/>
          <c:order val="0"/>
          <c:tx>
            <c:strRef>
              <c:f>'Diagramas de Araña (2)'!$G$2</c:f>
              <c:strCache>
                <c:ptCount val="1"/>
                <c:pt idx="0">
                  <c:v>Colombia</c:v>
                </c:pt>
              </c:strCache>
            </c:strRef>
          </c:tx>
          <c:spPr>
            <a:ln w="38100" cap="rnd">
              <a:solidFill>
                <a:srgbClr val="A4091F"/>
              </a:solidFill>
              <a:round/>
            </a:ln>
            <a:effectLst/>
          </c:spPr>
          <c:marker>
            <c:symbol val="none"/>
          </c:marker>
          <c:cat>
            <c:strRef>
              <c:f>'Diagramas de Araña (2)'!$B$12:$B$14</c:f>
              <c:strCache>
                <c:ptCount val="3"/>
                <c:pt idx="0">
                  <c:v>Agotamiento recursos naturales</c:v>
                </c:pt>
                <c:pt idx="1">
                  <c:v>Calidad del agua</c:v>
                </c:pt>
                <c:pt idx="2">
                  <c:v>Cambios cobertura forestal</c:v>
                </c:pt>
              </c:strCache>
            </c:strRef>
          </c:cat>
          <c:val>
            <c:numRef>
              <c:f>'Diagramas de Araña (2)'!$G$12:$G$14</c:f>
              <c:numCache>
                <c:formatCode>0</c:formatCode>
                <c:ptCount val="3"/>
                <c:pt idx="0">
                  <c:v>53.698711413512541</c:v>
                </c:pt>
                <c:pt idx="1">
                  <c:v>28.887930837409961</c:v>
                </c:pt>
                <c:pt idx="2">
                  <c:v>29.59207678530446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96-4A26-927C-050A3E061B22}"/>
            </c:ext>
          </c:extLst>
        </c:ser>
        <c:ser>
          <c:idx val="1"/>
          <c:order val="1"/>
          <c:tx>
            <c:strRef>
              <c:f>'Diagramas de Araña (2)'!$C$2</c:f>
              <c:strCache>
                <c:ptCount val="1"/>
                <c:pt idx="0">
                  <c:v>IMA</c:v>
                </c:pt>
              </c:strCache>
            </c:strRef>
          </c:tx>
          <c:spPr>
            <a:ln w="38100" cap="rnd">
              <a:solidFill>
                <a:srgbClr val="FFB300"/>
              </a:solidFill>
              <a:round/>
            </a:ln>
            <a:effectLst/>
          </c:spPr>
          <c:marker>
            <c:symbol val="none"/>
          </c:marker>
          <c:val>
            <c:numRef>
              <c:f>'Diagramas de Araña (2)'!$C$12:$C$14</c:f>
              <c:numCache>
                <c:formatCode>0</c:formatCode>
                <c:ptCount val="3"/>
                <c:pt idx="0">
                  <c:v>66.47699416994196</c:v>
                </c:pt>
                <c:pt idx="1">
                  <c:v>36.517549520429547</c:v>
                </c:pt>
                <c:pt idx="2">
                  <c:v>55.399901650668873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96-4A26-927C-050A3E061B22}"/>
            </c:ext>
          </c:extLst>
        </c:ser>
        <c:ser>
          <c:idx val="2"/>
          <c:order val="2"/>
          <c:tx>
            <c:strRef>
              <c:f>'Diagramas de Araña (2)'!$E$2</c:f>
              <c:strCache>
                <c:ptCount val="1"/>
                <c:pt idx="0">
                  <c:v>OCDE</c:v>
                </c:pt>
              </c:strCache>
            </c:strRef>
          </c:tx>
          <c:spPr>
            <a:ln w="38100" cap="rnd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  <c:marker>
            <c:symbol val="none"/>
          </c:marker>
          <c:val>
            <c:numRef>
              <c:f>'Diagramas de Araña (2)'!$E$12:$E$14</c:f>
              <c:numCache>
                <c:formatCode>0</c:formatCode>
                <c:ptCount val="3"/>
                <c:pt idx="0">
                  <c:v>93.248742673789124</c:v>
                </c:pt>
                <c:pt idx="1">
                  <c:v>82.616683875848395</c:v>
                </c:pt>
                <c:pt idx="2">
                  <c:v>66.505970053820405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96-4A26-927C-050A3E061B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876697024"/>
        <c:axId val="-876689408"/>
      </c:radarChart>
      <c:catAx>
        <c:axId val="-876697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876689408"/>
        <c:crosses val="autoZero"/>
        <c:auto val="1"/>
        <c:lblAlgn val="ctr"/>
        <c:lblOffset val="100"/>
        <c:noMultiLvlLbl val="0"/>
      </c:catAx>
      <c:valAx>
        <c:axId val="-876689408"/>
        <c:scaling>
          <c:orientation val="minMax"/>
          <c:max val="110"/>
          <c:min val="-5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876697024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0635708491167101"/>
          <c:y val="0.78612590759642598"/>
          <c:w val="0.56029318735341005"/>
          <c:h val="5.14699475292859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Futura Std Book" panose="020B0502020204020303"/>
        </a:defRPr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defRPr>
            </a:pPr>
            <a:r>
              <a:rPr lang="en-US" sz="2000" b="1" i="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Crecimiento</a:t>
            </a:r>
            <a:r>
              <a:rPr lang="en-US" sz="2000" b="1" i="0" baseline="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 compatible con el </a:t>
            </a:r>
            <a:r>
              <a:rPr lang="en-US" sz="2000" b="1" i="0" baseline="0" dirty="0" err="1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clima</a:t>
            </a:r>
            <a:endParaRPr lang="en-US" sz="2000" b="1" i="0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c:rich>
      </c:tx>
      <c:layout>
        <c:manualLayout>
          <c:xMode val="edge"/>
          <c:yMode val="edge"/>
          <c:x val="0.13402065071027999"/>
          <c:y val="0.108826623566666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33473464833696298"/>
          <c:y val="0.26371809897754001"/>
          <c:w val="0.425096320571408"/>
          <c:h val="0.49413334853786101"/>
        </c:manualLayout>
      </c:layout>
      <c:radarChart>
        <c:radarStyle val="marker"/>
        <c:varyColors val="0"/>
        <c:ser>
          <c:idx val="0"/>
          <c:order val="0"/>
          <c:tx>
            <c:strRef>
              <c:f>'Diagramas de Araña (2)'!$G$2</c:f>
              <c:strCache>
                <c:ptCount val="1"/>
                <c:pt idx="0">
                  <c:v>Colombia</c:v>
                </c:pt>
              </c:strCache>
            </c:strRef>
          </c:tx>
          <c:spPr>
            <a:ln w="38100" cap="rnd">
              <a:solidFill>
                <a:srgbClr val="A4091F"/>
              </a:solidFill>
              <a:round/>
            </a:ln>
            <a:effectLst/>
          </c:spPr>
          <c:marker>
            <c:symbol val="none"/>
          </c:marker>
          <c:cat>
            <c:strRef>
              <c:f>'Diagramas de Araña (2)'!$B$16:$B$19</c:f>
              <c:strCache>
                <c:ptCount val="4"/>
                <c:pt idx="0">
                  <c:v>Emisiones de CO2</c:v>
                </c:pt>
                <c:pt idx="1">
                  <c:v>Intensidad del carbono</c:v>
                </c:pt>
                <c:pt idx="2">
                  <c:v>Energías renovables</c:v>
                </c:pt>
                <c:pt idx="3">
                  <c:v>Vulnerabilidad al cambio climático</c:v>
                </c:pt>
              </c:strCache>
            </c:strRef>
          </c:cat>
          <c:val>
            <c:numRef>
              <c:f>'Diagramas de Araña (2)'!$G$16:$G$19</c:f>
              <c:numCache>
                <c:formatCode>0</c:formatCode>
                <c:ptCount val="4"/>
                <c:pt idx="0">
                  <c:v>44.307987974244988</c:v>
                </c:pt>
                <c:pt idx="1">
                  <c:v>90.997460268202204</c:v>
                </c:pt>
                <c:pt idx="2">
                  <c:v>16.12367881836192</c:v>
                </c:pt>
                <c:pt idx="3">
                  <c:v>27.745664739884429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B6-4B2B-A38C-29108DFA19C1}"/>
            </c:ext>
          </c:extLst>
        </c:ser>
        <c:ser>
          <c:idx val="1"/>
          <c:order val="1"/>
          <c:tx>
            <c:strRef>
              <c:f>'Diagramas de Araña (2)'!$C$2</c:f>
              <c:strCache>
                <c:ptCount val="1"/>
                <c:pt idx="0">
                  <c:v>IMA</c:v>
                </c:pt>
              </c:strCache>
            </c:strRef>
          </c:tx>
          <c:spPr>
            <a:ln w="38100" cap="rnd">
              <a:solidFill>
                <a:srgbClr val="FFB300"/>
              </a:solidFill>
              <a:round/>
            </a:ln>
            <a:effectLst/>
          </c:spPr>
          <c:marker>
            <c:symbol val="none"/>
          </c:marker>
          <c:val>
            <c:numRef>
              <c:f>'Diagramas de Araña (2)'!$C$16:$C$19</c:f>
              <c:numCache>
                <c:formatCode>0</c:formatCode>
                <c:ptCount val="4"/>
                <c:pt idx="0">
                  <c:v>49.048755825012172</c:v>
                </c:pt>
                <c:pt idx="1">
                  <c:v>40.530898686622272</c:v>
                </c:pt>
                <c:pt idx="2">
                  <c:v>13.34544374350997</c:v>
                </c:pt>
                <c:pt idx="3">
                  <c:v>42.554913294797707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B6-4B2B-A38C-29108DFA19C1}"/>
            </c:ext>
          </c:extLst>
        </c:ser>
        <c:ser>
          <c:idx val="2"/>
          <c:order val="2"/>
          <c:tx>
            <c:strRef>
              <c:f>'Diagramas de Araña (2)'!$E$2</c:f>
              <c:strCache>
                <c:ptCount val="1"/>
                <c:pt idx="0">
                  <c:v>OCDE</c:v>
                </c:pt>
              </c:strCache>
            </c:strRef>
          </c:tx>
          <c:spPr>
            <a:ln w="38100" cap="rnd">
              <a:solidFill>
                <a:srgbClr val="2E9BB2"/>
              </a:solidFill>
              <a:round/>
            </a:ln>
            <a:effectLst/>
          </c:spPr>
          <c:marker>
            <c:symbol val="none"/>
          </c:marker>
          <c:val>
            <c:numRef>
              <c:f>'Diagramas de Araña (2)'!$E$16:$E$19</c:f>
              <c:numCache>
                <c:formatCode>0</c:formatCode>
                <c:ptCount val="4"/>
                <c:pt idx="0">
                  <c:v>85.602560693707673</c:v>
                </c:pt>
                <c:pt idx="1">
                  <c:v>85.245121813834615</c:v>
                </c:pt>
                <c:pt idx="2">
                  <c:v>62.650777822003413</c:v>
                </c:pt>
                <c:pt idx="3">
                  <c:v>88.218293097585885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B6-4B2B-A38C-29108DFA19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876703008"/>
        <c:axId val="-876700288"/>
      </c:radarChart>
      <c:catAx>
        <c:axId val="-87670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876700288"/>
        <c:crosses val="autoZero"/>
        <c:auto val="1"/>
        <c:lblAlgn val="ctr"/>
        <c:lblOffset val="100"/>
        <c:noMultiLvlLbl val="0"/>
      </c:catAx>
      <c:valAx>
        <c:axId val="-876700288"/>
        <c:scaling>
          <c:orientation val="minMax"/>
          <c:min val="-5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-87670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0163916100354301"/>
          <c:y val="0.81348444919622498"/>
          <c:w val="0.60506045982064405"/>
          <c:h val="7.97817226708577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1363CD-3BD8-4B5F-A498-E23CF21D0C25}" type="doc">
      <dgm:prSet loTypeId="urn:microsoft.com/office/officeart/2005/8/layout/cycle6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20711533-61BE-4AEE-88BC-606E6E9975EC}">
      <dgm:prSet phldrT="[Texto]"/>
      <dgm:spPr>
        <a:xfrm>
          <a:off x="3518534" y="263"/>
          <a:ext cx="2195421" cy="2195421"/>
        </a:xfrm>
        <a:solidFill>
          <a:srgbClr val="C00000"/>
        </a:solidFill>
      </dgm:spPr>
      <dgm:t>
        <a:bodyPr/>
        <a:lstStyle/>
        <a:p>
          <a:pPr>
            <a:buNone/>
          </a:pPr>
          <a:r>
            <a:rPr lang="es-CO" b="1">
              <a:latin typeface="+mn-lt"/>
              <a:ea typeface="+mn-ea"/>
              <a:cs typeface="+mn-cs"/>
            </a:rPr>
            <a:t>ODS</a:t>
          </a:r>
          <a:endParaRPr lang="es-CO" b="1" dirty="0">
            <a:latin typeface="+mn-lt"/>
            <a:ea typeface="+mn-ea"/>
            <a:cs typeface="+mn-cs"/>
          </a:endParaRPr>
        </a:p>
      </dgm:t>
    </dgm:pt>
    <dgm:pt modelId="{22B13711-0491-4F2D-A157-CA8065616934}" type="parTrans" cxnId="{33314D95-32B7-40AE-9C3D-D2C3C798DC60}">
      <dgm:prSet/>
      <dgm:spPr/>
      <dgm:t>
        <a:bodyPr/>
        <a:lstStyle/>
        <a:p>
          <a:endParaRPr lang="es-CO"/>
        </a:p>
      </dgm:t>
    </dgm:pt>
    <dgm:pt modelId="{71915679-644F-4190-B87D-E322F1069150}" type="sibTrans" cxnId="{33314D95-32B7-40AE-9C3D-D2C3C798DC60}">
      <dgm:prSet/>
      <dgm:spPr>
        <a:xfrm rot="2700000">
          <a:off x="5478274" y="1881330"/>
          <a:ext cx="583608" cy="740954"/>
        </a:xfrm>
        <a:ln w="63500">
          <a:solidFill>
            <a:schemeClr val="bg1">
              <a:lumMod val="50000"/>
            </a:schemeClr>
          </a:solidFill>
        </a:ln>
      </dgm:spPr>
      <dgm:t>
        <a:bodyPr/>
        <a:lstStyle/>
        <a:p>
          <a:pPr>
            <a:buNone/>
          </a:pPr>
          <a:endParaRPr lang="es-CO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CCA00F7E-5E33-44A5-A7D2-E8AEB5142C44}">
      <dgm:prSet phldrT="[Texto]"/>
      <dgm:spPr>
        <a:xfrm>
          <a:off x="5849560" y="2331289"/>
          <a:ext cx="2195421" cy="2195421"/>
        </a:xfrm>
        <a:solidFill>
          <a:srgbClr val="C00000"/>
        </a:solidFill>
      </dgm:spPr>
      <dgm:t>
        <a:bodyPr/>
        <a:lstStyle/>
        <a:p>
          <a:pPr>
            <a:buNone/>
          </a:pPr>
          <a:r>
            <a:rPr lang="es-CO" b="1" dirty="0">
              <a:latin typeface="+mn-lt"/>
              <a:ea typeface="+mn-ea"/>
              <a:cs typeface="+mn-cs"/>
            </a:rPr>
            <a:t>COP21</a:t>
          </a:r>
        </a:p>
      </dgm:t>
    </dgm:pt>
    <dgm:pt modelId="{014C13CD-7EEE-47FA-B127-3E025A179EB3}" type="parTrans" cxnId="{75007BB0-4EEE-45C1-AA2D-A07AF703A365}">
      <dgm:prSet/>
      <dgm:spPr/>
      <dgm:t>
        <a:bodyPr/>
        <a:lstStyle/>
        <a:p>
          <a:endParaRPr lang="es-CO"/>
        </a:p>
      </dgm:t>
    </dgm:pt>
    <dgm:pt modelId="{91663D73-98E2-444D-9C7D-86875B38D621}" type="sibTrans" cxnId="{75007BB0-4EEE-45C1-AA2D-A07AF703A365}">
      <dgm:prSet/>
      <dgm:spPr>
        <a:xfrm rot="8100000">
          <a:off x="5501633" y="4212356"/>
          <a:ext cx="583608" cy="740954"/>
        </a:xfrm>
        <a:ln w="63500">
          <a:solidFill>
            <a:schemeClr val="bg1">
              <a:lumMod val="50000"/>
            </a:schemeClr>
          </a:solidFill>
        </a:ln>
      </dgm:spPr>
      <dgm:t>
        <a:bodyPr/>
        <a:lstStyle/>
        <a:p>
          <a:pPr>
            <a:buNone/>
          </a:pPr>
          <a:endParaRPr lang="es-CO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A9FCF0D9-FA6B-4DF8-BE31-B17E1EAD7752}">
      <dgm:prSet phldrT="[Texto]"/>
      <dgm:spPr>
        <a:xfrm>
          <a:off x="3518534" y="4662315"/>
          <a:ext cx="2195421" cy="2195421"/>
        </a:xfrm>
        <a:solidFill>
          <a:srgbClr val="C00000"/>
        </a:solidFill>
      </dgm:spPr>
      <dgm:t>
        <a:bodyPr/>
        <a:lstStyle/>
        <a:p>
          <a:pPr>
            <a:buNone/>
          </a:pPr>
          <a:r>
            <a:rPr lang="es-CO" b="1" dirty="0">
              <a:latin typeface="+mn-lt"/>
              <a:ea typeface="+mn-ea"/>
              <a:cs typeface="+mn-cs"/>
            </a:rPr>
            <a:t>OCDE</a:t>
          </a:r>
        </a:p>
      </dgm:t>
    </dgm:pt>
    <dgm:pt modelId="{6B454364-CBD7-49B7-9BA3-2E218663D0AC}" type="parTrans" cxnId="{72A49484-3569-439C-8DC7-51AAC7746A17}">
      <dgm:prSet/>
      <dgm:spPr/>
      <dgm:t>
        <a:bodyPr/>
        <a:lstStyle/>
        <a:p>
          <a:endParaRPr lang="es-CO"/>
        </a:p>
      </dgm:t>
    </dgm:pt>
    <dgm:pt modelId="{FAD90429-8BE6-484B-A0A0-07548032594F}" type="sibTrans" cxnId="{72A49484-3569-439C-8DC7-51AAC7746A17}">
      <dgm:prSet/>
      <dgm:spPr>
        <a:xfrm rot="13500000">
          <a:off x="3170607" y="4235715"/>
          <a:ext cx="583608" cy="740954"/>
        </a:xfrm>
        <a:ln w="63500">
          <a:solidFill>
            <a:schemeClr val="bg1">
              <a:lumMod val="50000"/>
            </a:schemeClr>
          </a:solidFill>
        </a:ln>
      </dgm:spPr>
      <dgm:t>
        <a:bodyPr/>
        <a:lstStyle/>
        <a:p>
          <a:pPr>
            <a:buNone/>
          </a:pPr>
          <a:endParaRPr lang="es-CO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DAEBE8E2-DC20-4958-9F91-CBDD13095B2C}">
      <dgm:prSet phldrT="[Texto]"/>
      <dgm:spPr>
        <a:xfrm>
          <a:off x="1187508" y="2331289"/>
          <a:ext cx="2195421" cy="2195421"/>
        </a:xfrm>
        <a:solidFill>
          <a:srgbClr val="C00000"/>
        </a:solidFill>
      </dgm:spPr>
      <dgm:t>
        <a:bodyPr/>
        <a:lstStyle/>
        <a:p>
          <a:pPr>
            <a:buNone/>
          </a:pPr>
          <a:r>
            <a:rPr lang="es-CO" b="1" dirty="0">
              <a:latin typeface="+mn-lt"/>
              <a:ea typeface="+mn-ea"/>
              <a:cs typeface="+mn-cs"/>
            </a:rPr>
            <a:t>PAZ</a:t>
          </a:r>
        </a:p>
      </dgm:t>
    </dgm:pt>
    <dgm:pt modelId="{299E41FA-B3C4-401B-8222-48564390F581}" type="parTrans" cxnId="{91500995-C031-48A3-8EF3-1DCCE6CC9AC7}">
      <dgm:prSet/>
      <dgm:spPr/>
      <dgm:t>
        <a:bodyPr/>
        <a:lstStyle/>
        <a:p>
          <a:endParaRPr lang="es-ES"/>
        </a:p>
      </dgm:t>
    </dgm:pt>
    <dgm:pt modelId="{1A0D1B5F-BEC2-4629-90FA-68EB4C0FFE06}" type="sibTrans" cxnId="{91500995-C031-48A3-8EF3-1DCCE6CC9AC7}">
      <dgm:prSet/>
      <dgm:spPr>
        <a:ln w="63500"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s-ES"/>
        </a:p>
      </dgm:t>
    </dgm:pt>
    <dgm:pt modelId="{29636BFC-86C7-4E40-8D39-FB045C6A8758}" type="pres">
      <dgm:prSet presAssocID="{4C1363CD-3BD8-4B5F-A498-E23CF21D0C25}" presName="cycle" presStyleCnt="0">
        <dgm:presLayoutVars>
          <dgm:dir/>
          <dgm:resizeHandles val="exact"/>
        </dgm:presLayoutVars>
      </dgm:prSet>
      <dgm:spPr/>
    </dgm:pt>
    <dgm:pt modelId="{AFDB97EF-3238-4674-8F58-E5682967590B}" type="pres">
      <dgm:prSet presAssocID="{20711533-61BE-4AEE-88BC-606E6E9975EC}" presName="node" presStyleLbl="node1" presStyleIdx="0" presStyleCnt="4" custScaleX="95268" custScaleY="61851">
        <dgm:presLayoutVars>
          <dgm:bulletEnabled val="1"/>
        </dgm:presLayoutVars>
      </dgm:prSet>
      <dgm:spPr/>
    </dgm:pt>
    <dgm:pt modelId="{7AD589A3-61B0-4674-A021-EB0059535EF3}" type="pres">
      <dgm:prSet presAssocID="{20711533-61BE-4AEE-88BC-606E6E9975EC}" presName="spNode" presStyleCnt="0"/>
      <dgm:spPr/>
    </dgm:pt>
    <dgm:pt modelId="{18B12BD9-9094-41FD-9FF7-F014E240006B}" type="pres">
      <dgm:prSet presAssocID="{71915679-644F-4190-B87D-E322F1069150}" presName="sibTrans" presStyleLbl="sibTrans1D1" presStyleIdx="0" presStyleCnt="4"/>
      <dgm:spPr/>
    </dgm:pt>
    <dgm:pt modelId="{57C326E9-7C65-4FB2-A8C0-58766EBD1FA9}" type="pres">
      <dgm:prSet presAssocID="{CCA00F7E-5E33-44A5-A7D2-E8AEB5142C44}" presName="node" presStyleLbl="node1" presStyleIdx="1" presStyleCnt="4" custScaleX="93980" custScaleY="71461">
        <dgm:presLayoutVars>
          <dgm:bulletEnabled val="1"/>
        </dgm:presLayoutVars>
      </dgm:prSet>
      <dgm:spPr/>
    </dgm:pt>
    <dgm:pt modelId="{D17B64BB-DEE0-442E-AC1A-FFD12E6A33E2}" type="pres">
      <dgm:prSet presAssocID="{CCA00F7E-5E33-44A5-A7D2-E8AEB5142C44}" presName="spNode" presStyleCnt="0"/>
      <dgm:spPr/>
    </dgm:pt>
    <dgm:pt modelId="{C009908E-9010-4404-BB12-A00F78CB107E}" type="pres">
      <dgm:prSet presAssocID="{91663D73-98E2-444D-9C7D-86875B38D621}" presName="sibTrans" presStyleLbl="sibTrans1D1" presStyleIdx="1" presStyleCnt="4"/>
      <dgm:spPr/>
    </dgm:pt>
    <dgm:pt modelId="{2CA7204D-2139-44BD-9B57-8056AE0BC5C9}" type="pres">
      <dgm:prSet presAssocID="{A9FCF0D9-FA6B-4DF8-BE31-B17E1EAD7752}" presName="node" presStyleLbl="node1" presStyleIdx="2" presStyleCnt="4" custScaleX="90566" custScaleY="66782">
        <dgm:presLayoutVars>
          <dgm:bulletEnabled val="1"/>
        </dgm:presLayoutVars>
      </dgm:prSet>
      <dgm:spPr/>
    </dgm:pt>
    <dgm:pt modelId="{9A652B2B-A063-4850-9A46-87E9DF2B7B7B}" type="pres">
      <dgm:prSet presAssocID="{A9FCF0D9-FA6B-4DF8-BE31-B17E1EAD7752}" presName="spNode" presStyleCnt="0"/>
      <dgm:spPr/>
    </dgm:pt>
    <dgm:pt modelId="{F1B4D925-F5DE-4A86-9851-162FD60684E6}" type="pres">
      <dgm:prSet presAssocID="{FAD90429-8BE6-484B-A0A0-07548032594F}" presName="sibTrans" presStyleLbl="sibTrans1D1" presStyleIdx="2" presStyleCnt="4"/>
      <dgm:spPr/>
    </dgm:pt>
    <dgm:pt modelId="{85BFCA96-FB51-4CD1-9244-D0F76AEC9CCB}" type="pres">
      <dgm:prSet presAssocID="{DAEBE8E2-DC20-4958-9F91-CBDD13095B2C}" presName="node" presStyleLbl="node1" presStyleIdx="3" presStyleCnt="4" custScaleX="94905" custScaleY="68536">
        <dgm:presLayoutVars>
          <dgm:bulletEnabled val="1"/>
        </dgm:presLayoutVars>
      </dgm:prSet>
      <dgm:spPr/>
    </dgm:pt>
    <dgm:pt modelId="{C2220820-C5C4-4735-8A04-BA6F5E6B2601}" type="pres">
      <dgm:prSet presAssocID="{DAEBE8E2-DC20-4958-9F91-CBDD13095B2C}" presName="spNode" presStyleCnt="0"/>
      <dgm:spPr/>
    </dgm:pt>
    <dgm:pt modelId="{53FF7D02-3A11-47EC-A37D-E65D0B3A10EA}" type="pres">
      <dgm:prSet presAssocID="{1A0D1B5F-BEC2-4629-90FA-68EB4C0FFE06}" presName="sibTrans" presStyleLbl="sibTrans1D1" presStyleIdx="3" presStyleCnt="4"/>
      <dgm:spPr/>
    </dgm:pt>
  </dgm:ptLst>
  <dgm:cxnLst>
    <dgm:cxn modelId="{1691BE08-E8A6-F94B-8617-5746D4D0752B}" type="presOf" srcId="{DAEBE8E2-DC20-4958-9F91-CBDD13095B2C}" destId="{85BFCA96-FB51-4CD1-9244-D0F76AEC9CCB}" srcOrd="0" destOrd="0" presId="urn:microsoft.com/office/officeart/2005/8/layout/cycle6"/>
    <dgm:cxn modelId="{5031640D-D0CD-1D42-8F87-E23F87855B47}" type="presOf" srcId="{1A0D1B5F-BEC2-4629-90FA-68EB4C0FFE06}" destId="{53FF7D02-3A11-47EC-A37D-E65D0B3A10EA}" srcOrd="0" destOrd="0" presId="urn:microsoft.com/office/officeart/2005/8/layout/cycle6"/>
    <dgm:cxn modelId="{5B2B2F3E-AEA6-1048-8867-556201545ACD}" type="presOf" srcId="{CCA00F7E-5E33-44A5-A7D2-E8AEB5142C44}" destId="{57C326E9-7C65-4FB2-A8C0-58766EBD1FA9}" srcOrd="0" destOrd="0" presId="urn:microsoft.com/office/officeart/2005/8/layout/cycle6"/>
    <dgm:cxn modelId="{F1E46743-3765-2549-8429-F88EF1DEC7E1}" type="presOf" srcId="{A9FCF0D9-FA6B-4DF8-BE31-B17E1EAD7752}" destId="{2CA7204D-2139-44BD-9B57-8056AE0BC5C9}" srcOrd="0" destOrd="0" presId="urn:microsoft.com/office/officeart/2005/8/layout/cycle6"/>
    <dgm:cxn modelId="{C02D1C71-EFC5-864D-8850-4254881B4C5D}" type="presOf" srcId="{20711533-61BE-4AEE-88BC-606E6E9975EC}" destId="{AFDB97EF-3238-4674-8F58-E5682967590B}" srcOrd="0" destOrd="0" presId="urn:microsoft.com/office/officeart/2005/8/layout/cycle6"/>
    <dgm:cxn modelId="{72A49484-3569-439C-8DC7-51AAC7746A17}" srcId="{4C1363CD-3BD8-4B5F-A498-E23CF21D0C25}" destId="{A9FCF0D9-FA6B-4DF8-BE31-B17E1EAD7752}" srcOrd="2" destOrd="0" parTransId="{6B454364-CBD7-49B7-9BA3-2E218663D0AC}" sibTransId="{FAD90429-8BE6-484B-A0A0-07548032594F}"/>
    <dgm:cxn modelId="{91500995-C031-48A3-8EF3-1DCCE6CC9AC7}" srcId="{4C1363CD-3BD8-4B5F-A498-E23CF21D0C25}" destId="{DAEBE8E2-DC20-4958-9F91-CBDD13095B2C}" srcOrd="3" destOrd="0" parTransId="{299E41FA-B3C4-401B-8222-48564390F581}" sibTransId="{1A0D1B5F-BEC2-4629-90FA-68EB4C0FFE06}"/>
    <dgm:cxn modelId="{33314D95-32B7-40AE-9C3D-D2C3C798DC60}" srcId="{4C1363CD-3BD8-4B5F-A498-E23CF21D0C25}" destId="{20711533-61BE-4AEE-88BC-606E6E9975EC}" srcOrd="0" destOrd="0" parTransId="{22B13711-0491-4F2D-A157-CA8065616934}" sibTransId="{71915679-644F-4190-B87D-E322F1069150}"/>
    <dgm:cxn modelId="{D76EF89E-D0E4-4E4F-B03B-386634B31DFE}" type="presOf" srcId="{FAD90429-8BE6-484B-A0A0-07548032594F}" destId="{F1B4D925-F5DE-4A86-9851-162FD60684E6}" srcOrd="0" destOrd="0" presId="urn:microsoft.com/office/officeart/2005/8/layout/cycle6"/>
    <dgm:cxn modelId="{233159A0-F19B-A94F-B6ED-98E10B804209}" type="presOf" srcId="{91663D73-98E2-444D-9C7D-86875B38D621}" destId="{C009908E-9010-4404-BB12-A00F78CB107E}" srcOrd="0" destOrd="0" presId="urn:microsoft.com/office/officeart/2005/8/layout/cycle6"/>
    <dgm:cxn modelId="{75007BB0-4EEE-45C1-AA2D-A07AF703A365}" srcId="{4C1363CD-3BD8-4B5F-A498-E23CF21D0C25}" destId="{CCA00F7E-5E33-44A5-A7D2-E8AEB5142C44}" srcOrd="1" destOrd="0" parTransId="{014C13CD-7EEE-47FA-B127-3E025A179EB3}" sibTransId="{91663D73-98E2-444D-9C7D-86875B38D621}"/>
    <dgm:cxn modelId="{723DF7F5-1DD9-D342-94E7-FDB8F1A4A729}" type="presOf" srcId="{4C1363CD-3BD8-4B5F-A498-E23CF21D0C25}" destId="{29636BFC-86C7-4E40-8D39-FB045C6A8758}" srcOrd="0" destOrd="0" presId="urn:microsoft.com/office/officeart/2005/8/layout/cycle6"/>
    <dgm:cxn modelId="{78BA97FE-917E-8F47-B92E-3679D82F84E2}" type="presOf" srcId="{71915679-644F-4190-B87D-E322F1069150}" destId="{18B12BD9-9094-41FD-9FF7-F014E240006B}" srcOrd="0" destOrd="0" presId="urn:microsoft.com/office/officeart/2005/8/layout/cycle6"/>
    <dgm:cxn modelId="{19E64A0C-BB30-0C4F-B38F-39B734771DAC}" type="presParOf" srcId="{29636BFC-86C7-4E40-8D39-FB045C6A8758}" destId="{AFDB97EF-3238-4674-8F58-E5682967590B}" srcOrd="0" destOrd="0" presId="urn:microsoft.com/office/officeart/2005/8/layout/cycle6"/>
    <dgm:cxn modelId="{7ED769E8-E297-CB4B-8331-10FD67A0798D}" type="presParOf" srcId="{29636BFC-86C7-4E40-8D39-FB045C6A8758}" destId="{7AD589A3-61B0-4674-A021-EB0059535EF3}" srcOrd="1" destOrd="0" presId="urn:microsoft.com/office/officeart/2005/8/layout/cycle6"/>
    <dgm:cxn modelId="{E55E9238-AFEF-3C4F-B242-E588943666C1}" type="presParOf" srcId="{29636BFC-86C7-4E40-8D39-FB045C6A8758}" destId="{18B12BD9-9094-41FD-9FF7-F014E240006B}" srcOrd="2" destOrd="0" presId="urn:microsoft.com/office/officeart/2005/8/layout/cycle6"/>
    <dgm:cxn modelId="{0743B9B3-134C-2D49-A040-2319BDC1FF13}" type="presParOf" srcId="{29636BFC-86C7-4E40-8D39-FB045C6A8758}" destId="{57C326E9-7C65-4FB2-A8C0-58766EBD1FA9}" srcOrd="3" destOrd="0" presId="urn:microsoft.com/office/officeart/2005/8/layout/cycle6"/>
    <dgm:cxn modelId="{D7BB0A84-635B-6C4D-81B4-E64B5C391C20}" type="presParOf" srcId="{29636BFC-86C7-4E40-8D39-FB045C6A8758}" destId="{D17B64BB-DEE0-442E-AC1A-FFD12E6A33E2}" srcOrd="4" destOrd="0" presId="urn:microsoft.com/office/officeart/2005/8/layout/cycle6"/>
    <dgm:cxn modelId="{BFBED79E-920F-084B-9A98-9CC9B497693F}" type="presParOf" srcId="{29636BFC-86C7-4E40-8D39-FB045C6A8758}" destId="{C009908E-9010-4404-BB12-A00F78CB107E}" srcOrd="5" destOrd="0" presId="urn:microsoft.com/office/officeart/2005/8/layout/cycle6"/>
    <dgm:cxn modelId="{64FB4CE4-B169-4046-AA9A-B82316CA9D96}" type="presParOf" srcId="{29636BFC-86C7-4E40-8D39-FB045C6A8758}" destId="{2CA7204D-2139-44BD-9B57-8056AE0BC5C9}" srcOrd="6" destOrd="0" presId="urn:microsoft.com/office/officeart/2005/8/layout/cycle6"/>
    <dgm:cxn modelId="{493EE31B-9302-B54F-80DF-1D7ABBA638CD}" type="presParOf" srcId="{29636BFC-86C7-4E40-8D39-FB045C6A8758}" destId="{9A652B2B-A063-4850-9A46-87E9DF2B7B7B}" srcOrd="7" destOrd="0" presId="urn:microsoft.com/office/officeart/2005/8/layout/cycle6"/>
    <dgm:cxn modelId="{4BD8C83A-92E7-A74A-A5CB-950A1FA767F6}" type="presParOf" srcId="{29636BFC-86C7-4E40-8D39-FB045C6A8758}" destId="{F1B4D925-F5DE-4A86-9851-162FD60684E6}" srcOrd="8" destOrd="0" presId="urn:microsoft.com/office/officeart/2005/8/layout/cycle6"/>
    <dgm:cxn modelId="{EB607E5D-D7EC-D449-AAC8-F8A20089F50A}" type="presParOf" srcId="{29636BFC-86C7-4E40-8D39-FB045C6A8758}" destId="{85BFCA96-FB51-4CD1-9244-D0F76AEC9CCB}" srcOrd="9" destOrd="0" presId="urn:microsoft.com/office/officeart/2005/8/layout/cycle6"/>
    <dgm:cxn modelId="{C4F803E7-015C-6746-B129-EF33250A6BED}" type="presParOf" srcId="{29636BFC-86C7-4E40-8D39-FB045C6A8758}" destId="{C2220820-C5C4-4735-8A04-BA6F5E6B2601}" srcOrd="10" destOrd="0" presId="urn:microsoft.com/office/officeart/2005/8/layout/cycle6"/>
    <dgm:cxn modelId="{5C229C9C-9FB0-C04B-85CA-488436B21CE4}" type="presParOf" srcId="{29636BFC-86C7-4E40-8D39-FB045C6A8758}" destId="{53FF7D02-3A11-47EC-A37D-E65D0B3A10EA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4B1E89-D00F-4C58-BE79-4A70EDA72DF1}" type="doc">
      <dgm:prSet loTypeId="urn:microsoft.com/office/officeart/2005/8/layout/radial3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6EA4B5C0-39A9-4283-8DA2-2BEAE2FB459A}">
      <dgm:prSet phldrT="[Texto]" custT="1"/>
      <dgm:spPr/>
      <dgm:t>
        <a:bodyPr/>
        <a:lstStyle/>
        <a:p>
          <a:r>
            <a:rPr lang="es-ES" sz="2800" b="1" dirty="0"/>
            <a:t>ACTORES Y GRUPOS DE INTERÉS </a:t>
          </a:r>
        </a:p>
      </dgm:t>
    </dgm:pt>
    <dgm:pt modelId="{7DE2D663-EE84-4983-8E2B-D6FD3DE9E2B8}" type="parTrans" cxnId="{B1AD142C-6097-4685-AA27-EA04D79FE2A2}">
      <dgm:prSet/>
      <dgm:spPr/>
      <dgm:t>
        <a:bodyPr/>
        <a:lstStyle/>
        <a:p>
          <a:endParaRPr lang="es-ES"/>
        </a:p>
      </dgm:t>
    </dgm:pt>
    <dgm:pt modelId="{645FD6FA-1A2E-4769-B716-C8FBBF88F850}" type="sibTrans" cxnId="{B1AD142C-6097-4685-AA27-EA04D79FE2A2}">
      <dgm:prSet/>
      <dgm:spPr/>
      <dgm:t>
        <a:bodyPr/>
        <a:lstStyle/>
        <a:p>
          <a:endParaRPr lang="es-ES"/>
        </a:p>
      </dgm:t>
    </dgm:pt>
    <dgm:pt modelId="{D3899386-AC5C-48E3-86E4-89395F35B020}">
      <dgm:prSet phldrT="[Texto]" custT="1"/>
      <dgm:spPr/>
      <dgm:t>
        <a:bodyPr/>
        <a:lstStyle/>
        <a:p>
          <a:r>
            <a:rPr lang="es-ES" sz="1800" b="1" dirty="0"/>
            <a:t>Sector Privado</a:t>
          </a:r>
        </a:p>
      </dgm:t>
    </dgm:pt>
    <dgm:pt modelId="{0F589EAA-5D7F-4294-BEF0-BC7516FA9FB6}" type="parTrans" cxnId="{0F0D0036-7DE6-4449-8499-F42A8CA29475}">
      <dgm:prSet/>
      <dgm:spPr/>
      <dgm:t>
        <a:bodyPr/>
        <a:lstStyle/>
        <a:p>
          <a:endParaRPr lang="es-ES"/>
        </a:p>
      </dgm:t>
    </dgm:pt>
    <dgm:pt modelId="{8E2F6282-4058-421C-AEA9-A73392004167}" type="sibTrans" cxnId="{0F0D0036-7DE6-4449-8499-F42A8CA29475}">
      <dgm:prSet/>
      <dgm:spPr/>
      <dgm:t>
        <a:bodyPr/>
        <a:lstStyle/>
        <a:p>
          <a:endParaRPr lang="es-ES"/>
        </a:p>
      </dgm:t>
    </dgm:pt>
    <dgm:pt modelId="{DBEF1FC0-6D3A-4B60-970B-F4BEB55096E4}">
      <dgm:prSet phldrT="[Texto]" custT="1"/>
      <dgm:spPr/>
      <dgm:t>
        <a:bodyPr/>
        <a:lstStyle/>
        <a:p>
          <a:r>
            <a:rPr lang="es-ES" sz="1800" b="1" dirty="0"/>
            <a:t>Regiones</a:t>
          </a:r>
        </a:p>
      </dgm:t>
    </dgm:pt>
    <dgm:pt modelId="{B72CCEE9-46FB-4968-B801-642DB22CC517}" type="parTrans" cxnId="{993ABFF7-5DCC-44AC-8D6E-08A025CE0F69}">
      <dgm:prSet/>
      <dgm:spPr/>
      <dgm:t>
        <a:bodyPr/>
        <a:lstStyle/>
        <a:p>
          <a:endParaRPr lang="es-ES"/>
        </a:p>
      </dgm:t>
    </dgm:pt>
    <dgm:pt modelId="{59898BAE-2510-4659-B075-9B49AA8BFB61}" type="sibTrans" cxnId="{993ABFF7-5DCC-44AC-8D6E-08A025CE0F69}">
      <dgm:prSet/>
      <dgm:spPr/>
      <dgm:t>
        <a:bodyPr/>
        <a:lstStyle/>
        <a:p>
          <a:endParaRPr lang="es-ES"/>
        </a:p>
      </dgm:t>
    </dgm:pt>
    <dgm:pt modelId="{DAAF61F5-74FD-4517-A259-C2A35C0644D9}">
      <dgm:prSet phldrT="[Texto]" custT="1"/>
      <dgm:spPr/>
      <dgm:t>
        <a:bodyPr/>
        <a:lstStyle/>
        <a:p>
          <a:r>
            <a:rPr lang="es-ES" sz="1800" b="1" dirty="0"/>
            <a:t>Medios</a:t>
          </a:r>
        </a:p>
      </dgm:t>
    </dgm:pt>
    <dgm:pt modelId="{1C9A27BA-A615-4D99-A36D-0595108B4169}" type="parTrans" cxnId="{E69A0ACF-3B43-4F72-8A6B-D02E7AA26552}">
      <dgm:prSet/>
      <dgm:spPr/>
      <dgm:t>
        <a:bodyPr/>
        <a:lstStyle/>
        <a:p>
          <a:endParaRPr lang="es-ES"/>
        </a:p>
      </dgm:t>
    </dgm:pt>
    <dgm:pt modelId="{9F127421-6558-4942-90D3-3397923BAAE2}" type="sibTrans" cxnId="{E69A0ACF-3B43-4F72-8A6B-D02E7AA26552}">
      <dgm:prSet/>
      <dgm:spPr/>
      <dgm:t>
        <a:bodyPr/>
        <a:lstStyle/>
        <a:p>
          <a:endParaRPr lang="es-ES"/>
        </a:p>
      </dgm:t>
    </dgm:pt>
    <dgm:pt modelId="{ACD3AB30-FA86-42DF-A2EF-2D02E9061163}">
      <dgm:prSet phldrT="[Texto]" custT="1"/>
      <dgm:spPr/>
      <dgm:t>
        <a:bodyPr/>
        <a:lstStyle/>
        <a:p>
          <a:r>
            <a:rPr lang="es-ES" sz="1800" b="1" dirty="0"/>
            <a:t>Academia</a:t>
          </a:r>
          <a:r>
            <a:rPr lang="es-ES" sz="1800" dirty="0"/>
            <a:t> </a:t>
          </a:r>
        </a:p>
      </dgm:t>
    </dgm:pt>
    <dgm:pt modelId="{5A02FF3B-2A6D-46AB-B74E-D7E6E570E49E}" type="parTrans" cxnId="{1A67A7AA-AAF6-4C60-9BA1-99D0B642F9ED}">
      <dgm:prSet/>
      <dgm:spPr/>
      <dgm:t>
        <a:bodyPr/>
        <a:lstStyle/>
        <a:p>
          <a:endParaRPr lang="es-ES"/>
        </a:p>
      </dgm:t>
    </dgm:pt>
    <dgm:pt modelId="{979E9906-23B0-4F5C-A93B-5C11DE60D8DC}" type="sibTrans" cxnId="{1A67A7AA-AAF6-4C60-9BA1-99D0B642F9ED}">
      <dgm:prSet/>
      <dgm:spPr/>
      <dgm:t>
        <a:bodyPr/>
        <a:lstStyle/>
        <a:p>
          <a:endParaRPr lang="es-ES"/>
        </a:p>
      </dgm:t>
    </dgm:pt>
    <dgm:pt modelId="{FE4D0E7A-E3CB-4DC1-8164-A09A704B0F3E}">
      <dgm:prSet phldrT="[Texto]" custT="1"/>
      <dgm:spPr/>
      <dgm:t>
        <a:bodyPr/>
        <a:lstStyle/>
        <a:p>
          <a:r>
            <a:rPr lang="es-ES" sz="1800" b="1" dirty="0"/>
            <a:t>Sector Público</a:t>
          </a:r>
        </a:p>
      </dgm:t>
    </dgm:pt>
    <dgm:pt modelId="{5F4B2CDB-5470-4C9C-9523-C4F3F7B564B5}" type="parTrans" cxnId="{24416486-C214-4F53-832E-3D4903B20828}">
      <dgm:prSet/>
      <dgm:spPr/>
      <dgm:t>
        <a:bodyPr/>
        <a:lstStyle/>
        <a:p>
          <a:endParaRPr lang="es-ES"/>
        </a:p>
      </dgm:t>
    </dgm:pt>
    <dgm:pt modelId="{005FF2C4-5829-46EB-9CA4-A7964385BE38}" type="sibTrans" cxnId="{24416486-C214-4F53-832E-3D4903B20828}">
      <dgm:prSet/>
      <dgm:spPr/>
      <dgm:t>
        <a:bodyPr/>
        <a:lstStyle/>
        <a:p>
          <a:endParaRPr lang="es-ES"/>
        </a:p>
      </dgm:t>
    </dgm:pt>
    <dgm:pt modelId="{0DBB2C97-BECA-4808-8761-468F3DD75E5F}" type="pres">
      <dgm:prSet presAssocID="{934B1E89-D00F-4C58-BE79-4A70EDA72DF1}" presName="composite" presStyleCnt="0">
        <dgm:presLayoutVars>
          <dgm:chMax val="1"/>
          <dgm:dir/>
          <dgm:resizeHandles val="exact"/>
        </dgm:presLayoutVars>
      </dgm:prSet>
      <dgm:spPr/>
    </dgm:pt>
    <dgm:pt modelId="{0F07DA96-36AD-4268-95E5-ED0E586087D3}" type="pres">
      <dgm:prSet presAssocID="{934B1E89-D00F-4C58-BE79-4A70EDA72DF1}" presName="radial" presStyleCnt="0">
        <dgm:presLayoutVars>
          <dgm:animLvl val="ctr"/>
        </dgm:presLayoutVars>
      </dgm:prSet>
      <dgm:spPr/>
    </dgm:pt>
    <dgm:pt modelId="{8DCBFF6C-CB84-4474-A1F4-80FAA2026391}" type="pres">
      <dgm:prSet presAssocID="{6EA4B5C0-39A9-4283-8DA2-2BEAE2FB459A}" presName="centerShape" presStyleLbl="vennNode1" presStyleIdx="0" presStyleCnt="6" custScaleY="64248"/>
      <dgm:spPr/>
    </dgm:pt>
    <dgm:pt modelId="{9DAC22F2-4061-4C21-97DE-0AC62B735AAE}" type="pres">
      <dgm:prSet presAssocID="{D3899386-AC5C-48E3-86E4-89395F35B020}" presName="node" presStyleLbl="vennNode1" presStyleIdx="1" presStyleCnt="6" custScaleX="177013" custScaleY="48634" custRadScaleRad="56692" custRadScaleInc="0">
        <dgm:presLayoutVars>
          <dgm:bulletEnabled val="1"/>
        </dgm:presLayoutVars>
      </dgm:prSet>
      <dgm:spPr/>
    </dgm:pt>
    <dgm:pt modelId="{5159D649-5BAE-4947-99D5-60F3610D5536}" type="pres">
      <dgm:prSet presAssocID="{FE4D0E7A-E3CB-4DC1-8164-A09A704B0F3E}" presName="node" presStyleLbl="vennNode1" presStyleIdx="2" presStyleCnt="6" custScaleX="177013" custScaleY="48634" custRadScaleRad="128665" custRadScaleInc="24432">
        <dgm:presLayoutVars>
          <dgm:bulletEnabled val="1"/>
        </dgm:presLayoutVars>
      </dgm:prSet>
      <dgm:spPr/>
    </dgm:pt>
    <dgm:pt modelId="{72D8839A-E385-4867-AEB9-8EFC019D608B}" type="pres">
      <dgm:prSet presAssocID="{DBEF1FC0-6D3A-4B60-970B-F4BEB55096E4}" presName="node" presStyleLbl="vennNode1" presStyleIdx="3" presStyleCnt="6" custScaleX="177013" custScaleY="48634" custRadScaleRad="106151" custRadScaleInc="-35182">
        <dgm:presLayoutVars>
          <dgm:bulletEnabled val="1"/>
        </dgm:presLayoutVars>
      </dgm:prSet>
      <dgm:spPr/>
    </dgm:pt>
    <dgm:pt modelId="{26A1AC65-2EFF-4A6C-B86D-9F616197C583}" type="pres">
      <dgm:prSet presAssocID="{DAAF61F5-74FD-4517-A259-C2A35C0644D9}" presName="node" presStyleLbl="vennNode1" presStyleIdx="4" presStyleCnt="6" custScaleX="177013" custScaleY="48634" custRadScaleRad="93983" custRadScaleInc="26113">
        <dgm:presLayoutVars>
          <dgm:bulletEnabled val="1"/>
        </dgm:presLayoutVars>
      </dgm:prSet>
      <dgm:spPr/>
    </dgm:pt>
    <dgm:pt modelId="{6E3468E8-1915-4D50-9A3E-ADDDD890BC87}" type="pres">
      <dgm:prSet presAssocID="{ACD3AB30-FA86-42DF-A2EF-2D02E9061163}" presName="node" presStyleLbl="vennNode1" presStyleIdx="5" presStyleCnt="6" custScaleX="177013" custScaleY="48634" custRadScaleRad="122948" custRadScaleInc="-24405">
        <dgm:presLayoutVars>
          <dgm:bulletEnabled val="1"/>
        </dgm:presLayoutVars>
      </dgm:prSet>
      <dgm:spPr/>
    </dgm:pt>
  </dgm:ptLst>
  <dgm:cxnLst>
    <dgm:cxn modelId="{66535521-DFED-4241-9DE3-D49086459165}" type="presOf" srcId="{DBEF1FC0-6D3A-4B60-970B-F4BEB55096E4}" destId="{72D8839A-E385-4867-AEB9-8EFC019D608B}" srcOrd="0" destOrd="0" presId="urn:microsoft.com/office/officeart/2005/8/layout/radial3"/>
    <dgm:cxn modelId="{B1AD142C-6097-4685-AA27-EA04D79FE2A2}" srcId="{934B1E89-D00F-4C58-BE79-4A70EDA72DF1}" destId="{6EA4B5C0-39A9-4283-8DA2-2BEAE2FB459A}" srcOrd="0" destOrd="0" parTransId="{7DE2D663-EE84-4983-8E2B-D6FD3DE9E2B8}" sibTransId="{645FD6FA-1A2E-4769-B716-C8FBBF88F850}"/>
    <dgm:cxn modelId="{0F0D0036-7DE6-4449-8499-F42A8CA29475}" srcId="{6EA4B5C0-39A9-4283-8DA2-2BEAE2FB459A}" destId="{D3899386-AC5C-48E3-86E4-89395F35B020}" srcOrd="0" destOrd="0" parTransId="{0F589EAA-5D7F-4294-BEF0-BC7516FA9FB6}" sibTransId="{8E2F6282-4058-421C-AEA9-A73392004167}"/>
    <dgm:cxn modelId="{F6FD6146-F31E-4864-AAC2-F26CCF0C1A91}" type="presOf" srcId="{D3899386-AC5C-48E3-86E4-89395F35B020}" destId="{9DAC22F2-4061-4C21-97DE-0AC62B735AAE}" srcOrd="0" destOrd="0" presId="urn:microsoft.com/office/officeart/2005/8/layout/radial3"/>
    <dgm:cxn modelId="{24416486-C214-4F53-832E-3D4903B20828}" srcId="{6EA4B5C0-39A9-4283-8DA2-2BEAE2FB459A}" destId="{FE4D0E7A-E3CB-4DC1-8164-A09A704B0F3E}" srcOrd="1" destOrd="0" parTransId="{5F4B2CDB-5470-4C9C-9523-C4F3F7B564B5}" sibTransId="{005FF2C4-5829-46EB-9CA4-A7964385BE38}"/>
    <dgm:cxn modelId="{0987C89B-3D43-418C-876C-2E16FA8E2B13}" type="presOf" srcId="{ACD3AB30-FA86-42DF-A2EF-2D02E9061163}" destId="{6E3468E8-1915-4D50-9A3E-ADDDD890BC87}" srcOrd="0" destOrd="0" presId="urn:microsoft.com/office/officeart/2005/8/layout/radial3"/>
    <dgm:cxn modelId="{1A67A7AA-AAF6-4C60-9BA1-99D0B642F9ED}" srcId="{6EA4B5C0-39A9-4283-8DA2-2BEAE2FB459A}" destId="{ACD3AB30-FA86-42DF-A2EF-2D02E9061163}" srcOrd="4" destOrd="0" parTransId="{5A02FF3B-2A6D-46AB-B74E-D7E6E570E49E}" sibTransId="{979E9906-23B0-4F5C-A93B-5C11DE60D8DC}"/>
    <dgm:cxn modelId="{4B5C59AD-725C-4A02-BE6F-C3BCB17F85A0}" type="presOf" srcId="{FE4D0E7A-E3CB-4DC1-8164-A09A704B0F3E}" destId="{5159D649-5BAE-4947-99D5-60F3610D5536}" srcOrd="0" destOrd="0" presId="urn:microsoft.com/office/officeart/2005/8/layout/radial3"/>
    <dgm:cxn modelId="{E9EF4DB3-4A7C-41A5-A235-B8DE58C0F0BB}" type="presOf" srcId="{DAAF61F5-74FD-4517-A259-C2A35C0644D9}" destId="{26A1AC65-2EFF-4A6C-B86D-9F616197C583}" srcOrd="0" destOrd="0" presId="urn:microsoft.com/office/officeart/2005/8/layout/radial3"/>
    <dgm:cxn modelId="{E69A0ACF-3B43-4F72-8A6B-D02E7AA26552}" srcId="{6EA4B5C0-39A9-4283-8DA2-2BEAE2FB459A}" destId="{DAAF61F5-74FD-4517-A259-C2A35C0644D9}" srcOrd="3" destOrd="0" parTransId="{1C9A27BA-A615-4D99-A36D-0595108B4169}" sibTransId="{9F127421-6558-4942-90D3-3397923BAAE2}"/>
    <dgm:cxn modelId="{FF2061D4-A036-468D-8459-EB1E631C4677}" type="presOf" srcId="{6EA4B5C0-39A9-4283-8DA2-2BEAE2FB459A}" destId="{8DCBFF6C-CB84-4474-A1F4-80FAA2026391}" srcOrd="0" destOrd="0" presId="urn:microsoft.com/office/officeart/2005/8/layout/radial3"/>
    <dgm:cxn modelId="{E12F4DE9-F647-45B8-A764-E6D884FE7EB7}" type="presOf" srcId="{934B1E89-D00F-4C58-BE79-4A70EDA72DF1}" destId="{0DBB2C97-BECA-4808-8761-468F3DD75E5F}" srcOrd="0" destOrd="0" presId="urn:microsoft.com/office/officeart/2005/8/layout/radial3"/>
    <dgm:cxn modelId="{993ABFF7-5DCC-44AC-8D6E-08A025CE0F69}" srcId="{6EA4B5C0-39A9-4283-8DA2-2BEAE2FB459A}" destId="{DBEF1FC0-6D3A-4B60-970B-F4BEB55096E4}" srcOrd="2" destOrd="0" parTransId="{B72CCEE9-46FB-4968-B801-642DB22CC517}" sibTransId="{59898BAE-2510-4659-B075-9B49AA8BFB61}"/>
    <dgm:cxn modelId="{49C2AC9A-4E5B-4CFE-9C4E-595FE9F418D6}" type="presParOf" srcId="{0DBB2C97-BECA-4808-8761-468F3DD75E5F}" destId="{0F07DA96-36AD-4268-95E5-ED0E586087D3}" srcOrd="0" destOrd="0" presId="urn:microsoft.com/office/officeart/2005/8/layout/radial3"/>
    <dgm:cxn modelId="{31B04323-76CA-4CF5-B1AD-E7306C082C56}" type="presParOf" srcId="{0F07DA96-36AD-4268-95E5-ED0E586087D3}" destId="{8DCBFF6C-CB84-4474-A1F4-80FAA2026391}" srcOrd="0" destOrd="0" presId="urn:microsoft.com/office/officeart/2005/8/layout/radial3"/>
    <dgm:cxn modelId="{EECB47BF-A6FE-4AE8-88AD-615AF316934A}" type="presParOf" srcId="{0F07DA96-36AD-4268-95E5-ED0E586087D3}" destId="{9DAC22F2-4061-4C21-97DE-0AC62B735AAE}" srcOrd="1" destOrd="0" presId="urn:microsoft.com/office/officeart/2005/8/layout/radial3"/>
    <dgm:cxn modelId="{AF85309C-F6B7-4803-BB40-3D49469EE18C}" type="presParOf" srcId="{0F07DA96-36AD-4268-95E5-ED0E586087D3}" destId="{5159D649-5BAE-4947-99D5-60F3610D5536}" srcOrd="2" destOrd="0" presId="urn:microsoft.com/office/officeart/2005/8/layout/radial3"/>
    <dgm:cxn modelId="{3F6D359F-CB6F-42F6-94F0-B1C5A6C85B17}" type="presParOf" srcId="{0F07DA96-36AD-4268-95E5-ED0E586087D3}" destId="{72D8839A-E385-4867-AEB9-8EFC019D608B}" srcOrd="3" destOrd="0" presId="urn:microsoft.com/office/officeart/2005/8/layout/radial3"/>
    <dgm:cxn modelId="{27F70955-7180-4B76-B092-2F362CD996BC}" type="presParOf" srcId="{0F07DA96-36AD-4268-95E5-ED0E586087D3}" destId="{26A1AC65-2EFF-4A6C-B86D-9F616197C583}" srcOrd="4" destOrd="0" presId="urn:microsoft.com/office/officeart/2005/8/layout/radial3"/>
    <dgm:cxn modelId="{763890AA-08AF-4B2B-9733-D35F61ADF378}" type="presParOf" srcId="{0F07DA96-36AD-4268-95E5-ED0E586087D3}" destId="{6E3468E8-1915-4D50-9A3E-ADDDD890BC87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DB97EF-3238-4674-8F58-E5682967590B}">
      <dsp:nvSpPr>
        <dsp:cNvPr id="0" name=""/>
        <dsp:cNvSpPr/>
      </dsp:nvSpPr>
      <dsp:spPr>
        <a:xfrm>
          <a:off x="1116848" y="113310"/>
          <a:ext cx="922046" cy="389104"/>
        </a:xfrm>
        <a:prstGeom prst="roundRect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b="1" kern="1200">
              <a:latin typeface="+mn-lt"/>
              <a:ea typeface="+mn-ea"/>
              <a:cs typeface="+mn-cs"/>
            </a:rPr>
            <a:t>ODS</a:t>
          </a:r>
          <a:endParaRPr lang="es-CO" sz="1600" b="1" kern="1200" dirty="0">
            <a:latin typeface="+mn-lt"/>
            <a:ea typeface="+mn-ea"/>
            <a:cs typeface="+mn-cs"/>
          </a:endParaRPr>
        </a:p>
      </dsp:txBody>
      <dsp:txXfrm>
        <a:off x="1135842" y="132304"/>
        <a:ext cx="884058" cy="351116"/>
      </dsp:txXfrm>
    </dsp:sp>
    <dsp:sp modelId="{18B12BD9-9094-41FD-9FF7-F014E240006B}">
      <dsp:nvSpPr>
        <dsp:cNvPr id="0" name=""/>
        <dsp:cNvSpPr/>
      </dsp:nvSpPr>
      <dsp:spPr>
        <a:xfrm>
          <a:off x="539102" y="307863"/>
          <a:ext cx="2077538" cy="2077538"/>
        </a:xfrm>
        <a:custGeom>
          <a:avLst/>
          <a:gdLst/>
          <a:ahLst/>
          <a:cxnLst/>
          <a:rect l="0" t="0" r="0" b="0"/>
          <a:pathLst>
            <a:path>
              <a:moveTo>
                <a:pt x="1507812" y="111925"/>
              </a:moveTo>
              <a:arcTo wR="1038769" hR="1038769" stAng="17810544" swAng="3009943"/>
            </a:path>
          </a:pathLst>
        </a:custGeom>
        <a:noFill/>
        <a:ln w="635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C326E9-7C65-4FB2-A8C0-58766EBD1FA9}">
      <dsp:nvSpPr>
        <dsp:cNvPr id="0" name=""/>
        <dsp:cNvSpPr/>
      </dsp:nvSpPr>
      <dsp:spPr>
        <a:xfrm>
          <a:off x="2161850" y="1121851"/>
          <a:ext cx="909580" cy="449560"/>
        </a:xfrm>
        <a:prstGeom prst="roundRect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b="1" kern="1200" dirty="0">
              <a:latin typeface="+mn-lt"/>
              <a:ea typeface="+mn-ea"/>
              <a:cs typeface="+mn-cs"/>
            </a:rPr>
            <a:t>COP21</a:t>
          </a:r>
        </a:p>
      </dsp:txBody>
      <dsp:txXfrm>
        <a:off x="2183796" y="1143797"/>
        <a:ext cx="865688" cy="405668"/>
      </dsp:txXfrm>
    </dsp:sp>
    <dsp:sp modelId="{C009908E-9010-4404-BB12-A00F78CB107E}">
      <dsp:nvSpPr>
        <dsp:cNvPr id="0" name=""/>
        <dsp:cNvSpPr/>
      </dsp:nvSpPr>
      <dsp:spPr>
        <a:xfrm>
          <a:off x="539102" y="307863"/>
          <a:ext cx="2077538" cy="2077538"/>
        </a:xfrm>
        <a:custGeom>
          <a:avLst/>
          <a:gdLst/>
          <a:ahLst/>
          <a:cxnLst/>
          <a:rect l="0" t="0" r="0" b="0"/>
          <a:pathLst>
            <a:path>
              <a:moveTo>
                <a:pt x="2050896" y="1272519"/>
              </a:moveTo>
              <a:arcTo wR="1038769" hR="1038769" stAng="780264" swAng="3091979"/>
            </a:path>
          </a:pathLst>
        </a:custGeom>
        <a:noFill/>
        <a:ln w="635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A7204D-2139-44BD-9B57-8056AE0BC5C9}">
      <dsp:nvSpPr>
        <dsp:cNvPr id="0" name=""/>
        <dsp:cNvSpPr/>
      </dsp:nvSpPr>
      <dsp:spPr>
        <a:xfrm>
          <a:off x="1139602" y="2175338"/>
          <a:ext cx="876538" cy="420125"/>
        </a:xfrm>
        <a:prstGeom prst="roundRect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b="1" kern="1200" dirty="0">
              <a:latin typeface="+mn-lt"/>
              <a:ea typeface="+mn-ea"/>
              <a:cs typeface="+mn-cs"/>
            </a:rPr>
            <a:t>OCDE</a:t>
          </a:r>
        </a:p>
      </dsp:txBody>
      <dsp:txXfrm>
        <a:off x="1160111" y="2195847"/>
        <a:ext cx="835520" cy="379107"/>
      </dsp:txXfrm>
    </dsp:sp>
    <dsp:sp modelId="{F1B4D925-F5DE-4A86-9851-162FD60684E6}">
      <dsp:nvSpPr>
        <dsp:cNvPr id="0" name=""/>
        <dsp:cNvSpPr/>
      </dsp:nvSpPr>
      <dsp:spPr>
        <a:xfrm>
          <a:off x="539102" y="307863"/>
          <a:ext cx="2077538" cy="2077538"/>
        </a:xfrm>
        <a:custGeom>
          <a:avLst/>
          <a:gdLst/>
          <a:ahLst/>
          <a:cxnLst/>
          <a:rect l="0" t="0" r="0" b="0"/>
          <a:pathLst>
            <a:path>
              <a:moveTo>
                <a:pt x="592103" y="1976602"/>
              </a:moveTo>
              <a:arcTo wR="1038769" hR="1038769" stAng="6928036" swAng="3122578"/>
            </a:path>
          </a:pathLst>
        </a:custGeom>
        <a:noFill/>
        <a:ln w="635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BFCA96-FB51-4CD1-9244-D0F76AEC9CCB}">
      <dsp:nvSpPr>
        <dsp:cNvPr id="0" name=""/>
        <dsp:cNvSpPr/>
      </dsp:nvSpPr>
      <dsp:spPr>
        <a:xfrm>
          <a:off x="79835" y="1131052"/>
          <a:ext cx="918533" cy="431159"/>
        </a:xfrm>
        <a:prstGeom prst="roundRect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b="1" kern="1200" dirty="0">
              <a:latin typeface="+mn-lt"/>
              <a:ea typeface="+mn-ea"/>
              <a:cs typeface="+mn-cs"/>
            </a:rPr>
            <a:t>PAZ</a:t>
          </a:r>
        </a:p>
      </dsp:txBody>
      <dsp:txXfrm>
        <a:off x="100882" y="1152099"/>
        <a:ext cx="876439" cy="389065"/>
      </dsp:txXfrm>
    </dsp:sp>
    <dsp:sp modelId="{53FF7D02-3A11-47EC-A37D-E65D0B3A10EA}">
      <dsp:nvSpPr>
        <dsp:cNvPr id="0" name=""/>
        <dsp:cNvSpPr/>
      </dsp:nvSpPr>
      <dsp:spPr>
        <a:xfrm>
          <a:off x="539102" y="307863"/>
          <a:ext cx="2077538" cy="2077538"/>
        </a:xfrm>
        <a:custGeom>
          <a:avLst/>
          <a:gdLst/>
          <a:ahLst/>
          <a:cxnLst/>
          <a:rect l="0" t="0" r="0" b="0"/>
          <a:pathLst>
            <a:path>
              <a:moveTo>
                <a:pt x="24533" y="814340"/>
              </a:moveTo>
              <a:arcTo wR="1038769" hR="1038769" stAng="11548637" swAng="3040539"/>
            </a:path>
          </a:pathLst>
        </a:custGeom>
        <a:noFill/>
        <a:ln w="635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CBFF6C-CB84-4474-A1F4-80FAA2026391}">
      <dsp:nvSpPr>
        <dsp:cNvPr id="0" name=""/>
        <dsp:cNvSpPr/>
      </dsp:nvSpPr>
      <dsp:spPr>
        <a:xfrm>
          <a:off x="2414906" y="2012391"/>
          <a:ext cx="3298186" cy="2119018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ACTORES Y GRUPOS DE INTERÉS </a:t>
          </a:r>
        </a:p>
      </dsp:txBody>
      <dsp:txXfrm>
        <a:off x="2897914" y="2322714"/>
        <a:ext cx="2332170" cy="1498372"/>
      </dsp:txXfrm>
    </dsp:sp>
    <dsp:sp modelId="{9DAC22F2-4061-4C21-97DE-0AC62B735AAE}">
      <dsp:nvSpPr>
        <dsp:cNvPr id="0" name=""/>
        <dsp:cNvSpPr/>
      </dsp:nvSpPr>
      <dsp:spPr>
        <a:xfrm>
          <a:off x="2604445" y="1454508"/>
          <a:ext cx="2919109" cy="802020"/>
        </a:xfrm>
        <a:prstGeom prst="ellipse">
          <a:avLst/>
        </a:prstGeom>
        <a:solidFill>
          <a:schemeClr val="accent5">
            <a:alpha val="50000"/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Sector Privado</a:t>
          </a:r>
        </a:p>
      </dsp:txBody>
      <dsp:txXfrm>
        <a:off x="3031939" y="1571961"/>
        <a:ext cx="2064121" cy="567114"/>
      </dsp:txXfrm>
    </dsp:sp>
    <dsp:sp modelId="{5159D649-5BAE-4947-99D5-60F3610D5536}">
      <dsp:nvSpPr>
        <dsp:cNvPr id="0" name=""/>
        <dsp:cNvSpPr/>
      </dsp:nvSpPr>
      <dsp:spPr>
        <a:xfrm>
          <a:off x="5208890" y="2651186"/>
          <a:ext cx="2919109" cy="802020"/>
        </a:xfrm>
        <a:prstGeom prst="ellipse">
          <a:avLst/>
        </a:prstGeom>
        <a:solidFill>
          <a:schemeClr val="accent5">
            <a:alpha val="50000"/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Sector Público</a:t>
          </a:r>
        </a:p>
      </dsp:txBody>
      <dsp:txXfrm>
        <a:off x="5636384" y="2768639"/>
        <a:ext cx="2064121" cy="567114"/>
      </dsp:txXfrm>
    </dsp:sp>
    <dsp:sp modelId="{72D8839A-E385-4867-AEB9-8EFC019D608B}">
      <dsp:nvSpPr>
        <dsp:cNvPr id="0" name=""/>
        <dsp:cNvSpPr/>
      </dsp:nvSpPr>
      <dsp:spPr>
        <a:xfrm>
          <a:off x="4602801" y="3763552"/>
          <a:ext cx="2919109" cy="802020"/>
        </a:xfrm>
        <a:prstGeom prst="ellipse">
          <a:avLst/>
        </a:prstGeom>
        <a:solidFill>
          <a:schemeClr val="accent5">
            <a:alpha val="50000"/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Regiones</a:t>
          </a:r>
        </a:p>
      </dsp:txBody>
      <dsp:txXfrm>
        <a:off x="5030295" y="3881005"/>
        <a:ext cx="2064121" cy="567114"/>
      </dsp:txXfrm>
    </dsp:sp>
    <dsp:sp modelId="{26A1AC65-2EFF-4A6C-B86D-9F616197C583}">
      <dsp:nvSpPr>
        <dsp:cNvPr id="0" name=""/>
        <dsp:cNvSpPr/>
      </dsp:nvSpPr>
      <dsp:spPr>
        <a:xfrm>
          <a:off x="956647" y="3833225"/>
          <a:ext cx="2919109" cy="802020"/>
        </a:xfrm>
        <a:prstGeom prst="ellipse">
          <a:avLst/>
        </a:prstGeom>
        <a:solidFill>
          <a:schemeClr val="accent5">
            <a:alpha val="50000"/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Medios</a:t>
          </a:r>
        </a:p>
      </dsp:txBody>
      <dsp:txXfrm>
        <a:off x="1384141" y="3950678"/>
        <a:ext cx="2064121" cy="567114"/>
      </dsp:txXfrm>
    </dsp:sp>
    <dsp:sp modelId="{6E3468E8-1915-4D50-9A3E-ADDDD890BC87}">
      <dsp:nvSpPr>
        <dsp:cNvPr id="0" name=""/>
        <dsp:cNvSpPr/>
      </dsp:nvSpPr>
      <dsp:spPr>
        <a:xfrm>
          <a:off x="0" y="2651166"/>
          <a:ext cx="2919109" cy="802020"/>
        </a:xfrm>
        <a:prstGeom prst="ellipse">
          <a:avLst/>
        </a:prstGeom>
        <a:solidFill>
          <a:schemeClr val="accent5">
            <a:alpha val="50000"/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Academia</a:t>
          </a:r>
          <a:r>
            <a:rPr lang="es-ES" sz="1800" kern="1200" dirty="0"/>
            <a:t> </a:t>
          </a:r>
        </a:p>
      </dsp:txBody>
      <dsp:txXfrm>
        <a:off x="427494" y="2768619"/>
        <a:ext cx="2064121" cy="5671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0.26262</cdr:x>
      <cdr:y>0.85411</cdr:y>
    </cdr:from>
    <cdr:to>
      <cdr:x>0.73737</cdr:x>
      <cdr:y>0.91604</cdr:y>
    </cdr:to>
    <cdr:sp macro="" textlink="">
      <cdr:nvSpPr>
        <cdr:cNvPr id="2" name="CuadroTexto 1"/>
        <cdr:cNvSpPr txBox="1"/>
      </cdr:nvSpPr>
      <cdr:spPr>
        <a:xfrm xmlns:a="http://schemas.openxmlformats.org/drawingml/2006/main">
          <a:off x="1638351" y="4720714"/>
          <a:ext cx="2961665" cy="3422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ES" sz="1000" i="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IMA: Países de ingreso medio alto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0.31804</cdr:x>
      <cdr:y>0.86944</cdr:y>
    </cdr:from>
    <cdr:to>
      <cdr:x>0.70569</cdr:x>
      <cdr:y>0.91116</cdr:y>
    </cdr:to>
    <cdr:sp macro="" textlink="">
      <cdr:nvSpPr>
        <cdr:cNvPr id="2" name="Rectángulo 1"/>
        <cdr:cNvSpPr/>
      </cdr:nvSpPr>
      <cdr:spPr>
        <a:xfrm xmlns:a="http://schemas.openxmlformats.org/drawingml/2006/main">
          <a:off x="2886655" y="4810124"/>
          <a:ext cx="3518415" cy="2308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s-CO"/>
          </a:defPPr>
          <a:lvl1pPr marL="0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89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77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566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754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943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131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320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509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9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IMA: </a:t>
          </a:r>
          <a:r>
            <a:rPr lang="es-ES" sz="9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Países de ingreso medio alto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0.24229</cdr:x>
      <cdr:y>0.88977</cdr:y>
    </cdr:from>
    <cdr:to>
      <cdr:x>0.82868</cdr:x>
      <cdr:y>0.92527</cdr:y>
    </cdr:to>
    <cdr:sp macro="" textlink="">
      <cdr:nvSpPr>
        <cdr:cNvPr id="2" name="Rectángulo 1"/>
        <cdr:cNvSpPr/>
      </cdr:nvSpPr>
      <cdr:spPr>
        <a:xfrm xmlns:a="http://schemas.openxmlformats.org/drawingml/2006/main">
          <a:off x="1476006" y="5399452"/>
          <a:ext cx="3572227" cy="2154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s-CO"/>
          </a:defPPr>
          <a:lvl1pPr marL="0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89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77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566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754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943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131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320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509" algn="l" defTabSz="914377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8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IMA: </a:t>
          </a:r>
          <a:r>
            <a:rPr lang="es-ES" sz="8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rPr>
            <a:t>Países de ingreso medio alto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>
              <a:latin typeface="Futura Std Book" panose="020B0502020204020303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C44C8-8A7A-402E-BE9F-F9B9498000FC}" type="datetimeFigureOut">
              <a:rPr lang="es-CO" smtClean="0">
                <a:latin typeface="Futura Std Book" panose="020B0502020204020303" pitchFamily="34" charset="0"/>
              </a:rPr>
              <a:pPr/>
              <a:t>20/11/2017</a:t>
            </a:fld>
            <a:endParaRPr lang="es-CO" dirty="0">
              <a:latin typeface="Futura Std Book" panose="020B0502020204020303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 dirty="0">
              <a:latin typeface="Futura Std Book" panose="020B0502020204020303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5F5EF-AE72-4A14-9CDB-C4CA7F29A3CC}" type="slidenum">
              <a:rPr lang="es-CO" smtClean="0">
                <a:latin typeface="Futura Std Book" panose="020B0502020204020303" pitchFamily="34" charset="0"/>
              </a:rPr>
              <a:pPr/>
              <a:t>‹Nº›</a:t>
            </a:fld>
            <a:endParaRPr lang="es-CO" dirty="0">
              <a:latin typeface="Futura Std Book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2075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Futura Std Book" panose="020B0502020204020303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Futura Std Book" panose="020B0502020204020303" pitchFamily="34" charset="0"/>
              </a:defRPr>
            </a:lvl1pPr>
          </a:lstStyle>
          <a:p>
            <a:fld id="{98BAFF05-F43C-4CB6-AE67-6997AB6FE7FB}" type="datetimeFigureOut">
              <a:rPr lang="es-CO" smtClean="0"/>
              <a:pPr/>
              <a:t>20/11/2017</a:t>
            </a:fld>
            <a:endParaRPr lang="es-CO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Futura Std Book" panose="020B0502020204020303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Futura Std Book" panose="020B0502020204020303" pitchFamily="34" charset="0"/>
              </a:defRPr>
            </a:lvl1pPr>
          </a:lstStyle>
          <a:p>
            <a:fld id="{A81E9337-9457-4885-8E9F-046775B6A990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94558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Futura Std Book" panose="020B05020202040203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Futura Std Book" panose="020B05020202040203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Futura Std Book" panose="020B05020202040203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Futura Std Book" panose="020B05020202040203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Futura Std Book" panose="020B05020202040203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E9337-9457-4885-8E9F-046775B6A990}" type="slidenum">
              <a:rPr lang="es-CO" smtClean="0">
                <a:solidFill>
                  <a:prstClr val="black"/>
                </a:solidFill>
              </a:rPr>
              <a:pPr/>
              <a:t>7</a:t>
            </a:fld>
            <a:endParaRPr lang="es-C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863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E9337-9457-4885-8E9F-046775B6A990}" type="slidenum">
              <a:rPr lang="es-CO" smtClean="0">
                <a:solidFill>
                  <a:prstClr val="black"/>
                </a:solidFill>
              </a:rPr>
              <a:pPr/>
              <a:t>8</a:t>
            </a:fld>
            <a:endParaRPr lang="es-C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82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E9337-9457-4885-8E9F-046775B6A990}" type="slidenum">
              <a:rPr lang="es-CO" smtClean="0">
                <a:solidFill>
                  <a:prstClr val="black"/>
                </a:solidFill>
              </a:rPr>
              <a:pPr/>
              <a:t>9</a:t>
            </a:fld>
            <a:endParaRPr lang="es-C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666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E9337-9457-4885-8E9F-046775B6A990}" type="slidenum">
              <a:rPr lang="es-CO" smtClean="0">
                <a:solidFill>
                  <a:prstClr val="black"/>
                </a:solidFill>
              </a:rPr>
              <a:pPr/>
              <a:t>10</a:t>
            </a:fld>
            <a:endParaRPr lang="es-C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589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ES" sz="1050" dirty="0"/>
              <a:t>Confirmados:</a:t>
            </a:r>
          </a:p>
          <a:p>
            <a:pPr lvl="1"/>
            <a:r>
              <a:rPr lang="es-ES" sz="1050" dirty="0" err="1"/>
              <a:t>Gaël</a:t>
            </a:r>
            <a:r>
              <a:rPr lang="es-ES" sz="1050" dirty="0"/>
              <a:t> </a:t>
            </a:r>
            <a:r>
              <a:rPr lang="es-ES" sz="1050" dirty="0" err="1"/>
              <a:t>Giraud</a:t>
            </a:r>
            <a:r>
              <a:rPr lang="es-ES" sz="1050" dirty="0"/>
              <a:t>, Economista Jefe AFD. </a:t>
            </a:r>
          </a:p>
          <a:p>
            <a:pPr lvl="1"/>
            <a:r>
              <a:rPr lang="es-ES" sz="1050" dirty="0"/>
              <a:t>Andrés Velasco, Director Política Macroeconómica, </a:t>
            </a:r>
            <a:r>
              <a:rPr lang="es-ES" sz="1050" dirty="0" err="1"/>
              <a:t>MinHacienda</a:t>
            </a:r>
            <a:endParaRPr lang="es-ES" sz="105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E9337-9457-4885-8E9F-046775B6A990}" type="slidenum">
              <a:rPr lang="es-CO" smtClean="0">
                <a:solidFill>
                  <a:prstClr val="black"/>
                </a:solidFill>
              </a:rPr>
              <a:pPr/>
              <a:t>13</a:t>
            </a:fld>
            <a:endParaRPr lang="es-C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034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microsoft.com/office/2007/relationships/hdphoto" Target="../media/hdphoto2.wdp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ortada">
    <p:bg>
      <p:bgPr>
        <a:solidFill>
          <a:srgbClr val="A409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4"/>
          <p:cNvSpPr/>
          <p:nvPr userDrawn="1"/>
        </p:nvSpPr>
        <p:spPr>
          <a:xfrm>
            <a:off x="0" y="2732969"/>
            <a:ext cx="12192000" cy="13919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endParaRPr sz="2400" dirty="0">
              <a:latin typeface="Futura Std Book" panose="020B05020202040203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135" y="2545012"/>
            <a:ext cx="6181733" cy="1767976"/>
          </a:xfrm>
          <a:prstGeom prst="rect">
            <a:avLst/>
          </a:prstGeom>
        </p:spPr>
      </p:pic>
      <p:sp>
        <p:nvSpPr>
          <p:cNvPr id="7" name="Shape 55"/>
          <p:cNvSpPr txBox="1"/>
          <p:nvPr userDrawn="1"/>
        </p:nvSpPr>
        <p:spPr>
          <a:xfrm>
            <a:off x="2959735" y="4312990"/>
            <a:ext cx="6272399" cy="777199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r>
              <a:rPr lang="x-none" sz="2000" dirty="0">
                <a:solidFill>
                  <a:srgbClr val="F3F3F3"/>
                </a:solidFill>
                <a:latin typeface="Futura Std Book" panose="020B0502020204020303" pitchFamily="34" charset="0"/>
              </a:rPr>
              <a:t>Departamento Nacional </a:t>
            </a:r>
            <a:r>
              <a:rPr lang="es-CO" sz="2000" dirty="0">
                <a:solidFill>
                  <a:srgbClr val="F3F3F3"/>
                </a:solidFill>
                <a:latin typeface="Futura Std Book" panose="020B0502020204020303" pitchFamily="34" charset="0"/>
              </a:rPr>
              <a:t>d</a:t>
            </a:r>
            <a:r>
              <a:rPr lang="x-none" sz="2000" dirty="0">
                <a:solidFill>
                  <a:srgbClr val="F3F3F3"/>
                </a:solidFill>
                <a:latin typeface="Futura Std Book" panose="020B0502020204020303" pitchFamily="34" charset="0"/>
              </a:rPr>
              <a:t>e Planeación</a:t>
            </a:r>
          </a:p>
          <a:p>
            <a:pPr algn="ctr"/>
            <a:r>
              <a:rPr lang="x-none" sz="1400" dirty="0">
                <a:solidFill>
                  <a:srgbClr val="F3F3F3"/>
                </a:solidFill>
                <a:latin typeface="Futura Std Book" panose="020B0502020204020303" pitchFamily="34" charset="0"/>
              </a:rPr>
              <a:t>www.dnp.gov.co</a:t>
            </a:r>
          </a:p>
        </p:txBody>
      </p:sp>
    </p:spTree>
    <p:extLst>
      <p:ext uri="{BB962C8B-B14F-4D97-AF65-F5344CB8AC3E}">
        <p14:creationId xmlns:p14="http://schemas.microsoft.com/office/powerpoint/2010/main" val="326167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3"/>
          <p:cNvSpPr/>
          <p:nvPr userDrawn="1"/>
        </p:nvSpPr>
        <p:spPr>
          <a:xfrm>
            <a:off x="3832646" y="0"/>
            <a:ext cx="4526708" cy="6858000"/>
          </a:xfrm>
          <a:prstGeom prst="rect">
            <a:avLst/>
          </a:prstGeom>
          <a:solidFill>
            <a:srgbClr val="A40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Futura Std Book"/>
            </a:endParaRPr>
          </a:p>
        </p:txBody>
      </p:sp>
      <p:grpSp>
        <p:nvGrpSpPr>
          <p:cNvPr id="2" name="Agrupar 1"/>
          <p:cNvGrpSpPr/>
          <p:nvPr userDrawn="1"/>
        </p:nvGrpSpPr>
        <p:grpSpPr>
          <a:xfrm>
            <a:off x="4836681" y="4066130"/>
            <a:ext cx="2518638" cy="2239614"/>
            <a:chOff x="8621860" y="3827347"/>
            <a:chExt cx="2518638" cy="2239614"/>
          </a:xfrm>
        </p:grpSpPr>
        <p:sp>
          <p:nvSpPr>
            <p:cNvPr id="7" name="TextBox 1"/>
            <p:cNvSpPr txBox="1"/>
            <p:nvPr userDrawn="1"/>
          </p:nvSpPr>
          <p:spPr>
            <a:xfrm>
              <a:off x="9211768" y="5543741"/>
              <a:ext cx="13388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Febrero, 2017</a:t>
              </a:r>
            </a:p>
            <a:p>
              <a:pPr algn="ctr"/>
              <a:r>
                <a:rPr lang="es-CO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dnp.gov.co</a:t>
              </a:r>
            </a:p>
          </p:txBody>
        </p:sp>
        <p:sp>
          <p:nvSpPr>
            <p:cNvPr id="8" name="TextBox 1"/>
            <p:cNvSpPr txBox="1"/>
            <p:nvPr userDrawn="1"/>
          </p:nvSpPr>
          <p:spPr>
            <a:xfrm>
              <a:off x="8621860" y="3827347"/>
              <a:ext cx="251863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1600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Simón Gaviria Muñoz</a:t>
              </a:r>
            </a:p>
            <a:p>
              <a:pPr algn="ctr"/>
              <a:r>
                <a:rPr lang="es-CO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Director General DNP</a:t>
              </a:r>
            </a:p>
          </p:txBody>
        </p:sp>
        <p:grpSp>
          <p:nvGrpSpPr>
            <p:cNvPr id="9" name="Agrupar 10"/>
            <p:cNvGrpSpPr/>
            <p:nvPr userDrawn="1"/>
          </p:nvGrpSpPr>
          <p:grpSpPr>
            <a:xfrm>
              <a:off x="9010507" y="4395168"/>
              <a:ext cx="1741345" cy="741311"/>
              <a:chOff x="5367168" y="4361160"/>
              <a:chExt cx="1741345" cy="741311"/>
            </a:xfrm>
          </p:grpSpPr>
          <p:sp>
            <p:nvSpPr>
              <p:cNvPr id="10" name="TextBox 1"/>
              <p:cNvSpPr txBox="1"/>
              <p:nvPr/>
            </p:nvSpPr>
            <p:spPr>
              <a:xfrm>
                <a:off x="5690254" y="4394151"/>
                <a:ext cx="132920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1400" dirty="0">
                    <a:solidFill>
                      <a:schemeClr val="bg1"/>
                    </a:solidFill>
                    <a:latin typeface="Futura Std Book" panose="020B0502020204020303" pitchFamily="34" charset="0"/>
                  </a:rPr>
                  <a:t>@simongaviria</a:t>
                </a:r>
              </a:p>
            </p:txBody>
          </p:sp>
          <p:pic>
            <p:nvPicPr>
              <p:cNvPr id="11" name="Imagen 7" descr="1456273671_43-twitter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67168" y="4361160"/>
                <a:ext cx="363455" cy="363455"/>
              </a:xfrm>
              <a:prstGeom prst="rect">
                <a:avLst/>
              </a:prstGeom>
            </p:spPr>
          </p:pic>
          <p:pic>
            <p:nvPicPr>
              <p:cNvPr id="12" name="Imagen 8" descr="1456273682_46-facebook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67168" y="4739016"/>
                <a:ext cx="363455" cy="363455"/>
              </a:xfrm>
              <a:prstGeom prst="rect">
                <a:avLst/>
              </a:prstGeom>
            </p:spPr>
          </p:pic>
          <p:sp>
            <p:nvSpPr>
              <p:cNvPr id="13" name="TextBox 1"/>
              <p:cNvSpPr txBox="1"/>
              <p:nvPr/>
            </p:nvSpPr>
            <p:spPr>
              <a:xfrm>
                <a:off x="5690254" y="4761520"/>
                <a:ext cx="14182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1400" dirty="0">
                    <a:solidFill>
                      <a:schemeClr val="bg1"/>
                    </a:solidFill>
                    <a:latin typeface="Futura Std Book" panose="020B0502020204020303" pitchFamily="34" charset="0"/>
                  </a:rPr>
                  <a:t>SimonGaviriaM</a:t>
                </a:r>
              </a:p>
            </p:txBody>
          </p:sp>
        </p:grpSp>
      </p:grpSp>
      <p:pic>
        <p:nvPicPr>
          <p:cNvPr id="3" name="Imagen 2" descr="Logo.pn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3627" y="1837990"/>
            <a:ext cx="3884747" cy="126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76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1"/>
          <p:cNvGrpSpPr/>
          <p:nvPr userDrawn="1"/>
        </p:nvGrpSpPr>
        <p:grpSpPr>
          <a:xfrm>
            <a:off x="1573758" y="3552093"/>
            <a:ext cx="2518638" cy="2454532"/>
            <a:chOff x="4836686" y="3827347"/>
            <a:chExt cx="2518638" cy="2454532"/>
          </a:xfrm>
        </p:grpSpPr>
        <p:sp>
          <p:nvSpPr>
            <p:cNvPr id="8" name="TextBox 1"/>
            <p:cNvSpPr txBox="1"/>
            <p:nvPr/>
          </p:nvSpPr>
          <p:spPr>
            <a:xfrm>
              <a:off x="5426587" y="5758659"/>
              <a:ext cx="13388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Febrero, 2017</a:t>
              </a:r>
            </a:p>
            <a:p>
              <a:pPr algn="ctr"/>
              <a:r>
                <a:rPr lang="es-CO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dnp.gov.co</a:t>
              </a:r>
            </a:p>
          </p:txBody>
        </p:sp>
        <p:sp>
          <p:nvSpPr>
            <p:cNvPr id="9" name="TextBox 1"/>
            <p:cNvSpPr txBox="1"/>
            <p:nvPr/>
          </p:nvSpPr>
          <p:spPr>
            <a:xfrm>
              <a:off x="4836686" y="3827347"/>
              <a:ext cx="251863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1600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Simón Gaviria Muñoz</a:t>
              </a:r>
            </a:p>
            <a:p>
              <a:pPr algn="ctr"/>
              <a:r>
                <a:rPr lang="es-CO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Director General DNP</a:t>
              </a:r>
            </a:p>
          </p:txBody>
        </p:sp>
        <p:grpSp>
          <p:nvGrpSpPr>
            <p:cNvPr id="10" name="Agrupar 14"/>
            <p:cNvGrpSpPr/>
            <p:nvPr/>
          </p:nvGrpSpPr>
          <p:grpSpPr>
            <a:xfrm>
              <a:off x="5272704" y="4413640"/>
              <a:ext cx="1741345" cy="741311"/>
              <a:chOff x="5367168" y="4361160"/>
              <a:chExt cx="1741345" cy="741311"/>
            </a:xfrm>
          </p:grpSpPr>
          <p:sp>
            <p:nvSpPr>
              <p:cNvPr id="11" name="TextBox 1"/>
              <p:cNvSpPr txBox="1"/>
              <p:nvPr/>
            </p:nvSpPr>
            <p:spPr>
              <a:xfrm>
                <a:off x="5690254" y="4394151"/>
                <a:ext cx="132920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1400" dirty="0">
                    <a:solidFill>
                      <a:schemeClr val="bg1"/>
                    </a:solidFill>
                    <a:latin typeface="Futura Std Book" panose="020B0502020204020303" pitchFamily="34" charset="0"/>
                  </a:rPr>
                  <a:t>@simongaviria</a:t>
                </a:r>
              </a:p>
            </p:txBody>
          </p:sp>
          <p:pic>
            <p:nvPicPr>
              <p:cNvPr id="12" name="Imagen 16" descr="1456273671_43-twitter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67168" y="4361160"/>
                <a:ext cx="363455" cy="363455"/>
              </a:xfrm>
              <a:prstGeom prst="rect">
                <a:avLst/>
              </a:prstGeom>
            </p:spPr>
          </p:pic>
          <p:pic>
            <p:nvPicPr>
              <p:cNvPr id="13" name="Imagen 17" descr="1456273682_46-facebook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67168" y="4739016"/>
                <a:ext cx="363455" cy="363455"/>
              </a:xfrm>
              <a:prstGeom prst="rect">
                <a:avLst/>
              </a:prstGeom>
            </p:spPr>
          </p:pic>
          <p:sp>
            <p:nvSpPr>
              <p:cNvPr id="14" name="TextBox 1"/>
              <p:cNvSpPr txBox="1"/>
              <p:nvPr/>
            </p:nvSpPr>
            <p:spPr>
              <a:xfrm>
                <a:off x="5690254" y="4761520"/>
                <a:ext cx="14182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1400" dirty="0">
                    <a:solidFill>
                      <a:schemeClr val="bg1"/>
                    </a:solidFill>
                    <a:latin typeface="Futura Std Book" panose="020B0502020204020303" pitchFamily="34" charset="0"/>
                  </a:rPr>
                  <a:t>SimonGaviriaM</a:t>
                </a:r>
              </a:p>
            </p:txBody>
          </p:sp>
        </p:grpSp>
      </p:grpSp>
      <p:grpSp>
        <p:nvGrpSpPr>
          <p:cNvPr id="21" name="Group 20"/>
          <p:cNvGrpSpPr/>
          <p:nvPr userDrawn="1"/>
        </p:nvGrpSpPr>
        <p:grpSpPr>
          <a:xfrm>
            <a:off x="5855367" y="1151147"/>
            <a:ext cx="6336864" cy="5706853"/>
            <a:chOff x="4391526" y="768631"/>
            <a:chExt cx="4752648" cy="4280140"/>
          </a:xfrm>
        </p:grpSpPr>
        <p:sp>
          <p:nvSpPr>
            <p:cNvPr id="22" name="Shape 71"/>
            <p:cNvSpPr/>
            <p:nvPr/>
          </p:nvSpPr>
          <p:spPr>
            <a:xfrm>
              <a:off x="4391526" y="1204200"/>
              <a:ext cx="4752648" cy="384457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121900" tIns="121900" rIns="121900" bIns="121900" anchor="ctr" anchorCtr="0">
              <a:noAutofit/>
            </a:bodyPr>
            <a:lstStyle/>
            <a:p>
              <a:endParaRPr sz="2400" dirty="0">
                <a:latin typeface="Futura Std Book"/>
              </a:endParaRPr>
            </a:p>
          </p:txBody>
        </p:sp>
        <p:sp>
          <p:nvSpPr>
            <p:cNvPr id="23" name="Shape 72"/>
            <p:cNvSpPr txBox="1"/>
            <p:nvPr/>
          </p:nvSpPr>
          <p:spPr>
            <a:xfrm>
              <a:off x="4817399" y="1600655"/>
              <a:ext cx="3900900" cy="444449"/>
            </a:xfrm>
            <a:prstGeom prst="rect">
              <a:avLst/>
            </a:prstGeom>
            <a:noFill/>
            <a:ln>
              <a:noFill/>
            </a:ln>
          </p:spPr>
          <p:txBody>
            <a:bodyPr lIns="121900" tIns="121900" rIns="121900" bIns="121900" anchor="t" anchorCtr="0">
              <a:noAutofit/>
            </a:bodyPr>
            <a:lstStyle/>
            <a:p>
              <a:pPr algn="ctr"/>
              <a:r>
                <a:rPr lang="x-none" sz="2400" dirty="0">
                  <a:solidFill>
                    <a:srgbClr val="666666"/>
                  </a:solidFill>
                  <a:latin typeface="Futura Std Book" panose="020B0502020204020303" pitchFamily="34" charset="0"/>
                </a:rPr>
                <a:t>AGENDA</a:t>
              </a:r>
            </a:p>
          </p:txBody>
        </p:sp>
        <p:sp>
          <p:nvSpPr>
            <p:cNvPr id="24" name="Shape 74"/>
            <p:cNvSpPr/>
            <p:nvPr/>
          </p:nvSpPr>
          <p:spPr>
            <a:xfrm>
              <a:off x="6329100" y="768631"/>
              <a:ext cx="877499" cy="856398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</p:spPr>
          <p:txBody>
            <a:bodyPr lIns="121900" tIns="121900" rIns="121900" bIns="121900" anchor="ctr" anchorCtr="0">
              <a:noAutofit/>
            </a:bodyPr>
            <a:lstStyle/>
            <a:p>
              <a:endParaRPr sz="2400" dirty="0">
                <a:latin typeface="Futura Std Book"/>
              </a:endParaRPr>
            </a:p>
          </p:txBody>
        </p:sp>
        <p:pic>
          <p:nvPicPr>
            <p:cNvPr id="25" name="Shape 75"/>
            <p:cNvPicPr preferRelativeResize="0"/>
            <p:nvPr/>
          </p:nvPicPr>
          <p:blipFill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22062" y="989723"/>
              <a:ext cx="455400" cy="4444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6423025" y="2852738"/>
            <a:ext cx="5200650" cy="3622675"/>
          </a:xfrm>
        </p:spPr>
        <p:txBody>
          <a:bodyPr anchor="ctr">
            <a:normAutofit/>
          </a:bodyPr>
          <a:lstStyle>
            <a:lvl1pPr marL="360000" indent="-360000" algn="l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Font typeface="+mj-lt"/>
              <a:buAutoNum type="arabicPeriod"/>
              <a:defRPr sz="2400">
                <a:solidFill>
                  <a:srgbClr val="A4091F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8" name="Imagen 17" descr="Logo.pn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466" y="1286370"/>
            <a:ext cx="4273222" cy="138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0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ción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5855367" y="1151147"/>
            <a:ext cx="6336864" cy="5706853"/>
            <a:chOff x="4391526" y="768631"/>
            <a:chExt cx="4752648" cy="4280140"/>
          </a:xfrm>
        </p:grpSpPr>
        <p:sp>
          <p:nvSpPr>
            <p:cNvPr id="16" name="Shape 71"/>
            <p:cNvSpPr/>
            <p:nvPr/>
          </p:nvSpPr>
          <p:spPr>
            <a:xfrm>
              <a:off x="4391526" y="1204200"/>
              <a:ext cx="4752648" cy="384457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121900" tIns="121900" rIns="121900" bIns="121900" anchor="ctr" anchorCtr="0">
              <a:noAutofit/>
            </a:bodyPr>
            <a:lstStyle/>
            <a:p>
              <a:endParaRPr sz="2400" dirty="0">
                <a:latin typeface="Futura Std Book"/>
              </a:endParaRPr>
            </a:p>
          </p:txBody>
        </p:sp>
        <p:sp>
          <p:nvSpPr>
            <p:cNvPr id="17" name="Shape 72"/>
            <p:cNvSpPr txBox="1"/>
            <p:nvPr/>
          </p:nvSpPr>
          <p:spPr>
            <a:xfrm>
              <a:off x="4817399" y="1600655"/>
              <a:ext cx="3900900" cy="444449"/>
            </a:xfrm>
            <a:prstGeom prst="rect">
              <a:avLst/>
            </a:prstGeom>
            <a:noFill/>
            <a:ln>
              <a:noFill/>
            </a:ln>
          </p:spPr>
          <p:txBody>
            <a:bodyPr lIns="121900" tIns="121900" rIns="121900" bIns="121900" anchor="t" anchorCtr="0">
              <a:noAutofit/>
            </a:bodyPr>
            <a:lstStyle/>
            <a:p>
              <a:pPr algn="ctr"/>
              <a:r>
                <a:rPr lang="x-none" sz="2400" dirty="0">
                  <a:solidFill>
                    <a:srgbClr val="666666"/>
                  </a:solidFill>
                  <a:latin typeface="Futura Std Book" panose="020B0502020204020303" pitchFamily="34" charset="0"/>
                </a:rPr>
                <a:t>AGENDA</a:t>
              </a:r>
            </a:p>
          </p:txBody>
        </p:sp>
        <p:sp>
          <p:nvSpPr>
            <p:cNvPr id="18" name="Shape 74"/>
            <p:cNvSpPr/>
            <p:nvPr/>
          </p:nvSpPr>
          <p:spPr>
            <a:xfrm>
              <a:off x="6329100" y="768631"/>
              <a:ext cx="877499" cy="856398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</p:spPr>
          <p:txBody>
            <a:bodyPr lIns="121900" tIns="121900" rIns="121900" bIns="121900" anchor="ctr" anchorCtr="0">
              <a:noAutofit/>
            </a:bodyPr>
            <a:lstStyle/>
            <a:p>
              <a:pPr algn="ctr"/>
              <a:endParaRPr sz="6000" b="1" dirty="0">
                <a:solidFill>
                  <a:schemeClr val="bg1">
                    <a:lumMod val="50000"/>
                  </a:schemeClr>
                </a:solidFill>
                <a:latin typeface="Futura Std Book" panose="020B0502020204020303" pitchFamily="34" charset="0"/>
              </a:endParaRPr>
            </a:p>
          </p:txBody>
        </p:sp>
      </p:grp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438797" y="1187443"/>
            <a:ext cx="1170002" cy="1100777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600" b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b="1"/>
            </a:lvl2pPr>
            <a:lvl3pPr marL="914400" indent="0" algn="ctr">
              <a:buNone/>
              <a:defRPr b="1"/>
            </a:lvl3pPr>
            <a:lvl4pPr marL="1371600" indent="0" algn="ctr">
              <a:buNone/>
              <a:defRPr b="1"/>
            </a:lvl4pPr>
            <a:lvl5pPr marL="1828800" indent="0" algn="ctr">
              <a:buNone/>
              <a:defRPr b="1"/>
            </a:lvl5pPr>
          </a:lstStyle>
          <a:p>
            <a:pPr algn="ctr"/>
            <a:r>
              <a:rPr lang="es-CO" sz="6000" b="1" dirty="0">
                <a:solidFill>
                  <a:schemeClr val="bg1">
                    <a:lumMod val="50000"/>
                  </a:schemeClr>
                </a:solidFill>
                <a:latin typeface="Futura Std Book" panose="020B0502020204020303" pitchFamily="34" charset="0"/>
              </a:rPr>
              <a:t>1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6423025" y="2852738"/>
            <a:ext cx="5200650" cy="3622675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800">
                <a:solidFill>
                  <a:srgbClr val="A4091F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29" name="Agrupar 1"/>
          <p:cNvGrpSpPr/>
          <p:nvPr userDrawn="1"/>
        </p:nvGrpSpPr>
        <p:grpSpPr>
          <a:xfrm>
            <a:off x="1583037" y="3837843"/>
            <a:ext cx="2518638" cy="2454532"/>
            <a:chOff x="4836686" y="3827347"/>
            <a:chExt cx="2518638" cy="2454532"/>
          </a:xfrm>
        </p:grpSpPr>
        <p:sp>
          <p:nvSpPr>
            <p:cNvPr id="30" name="TextBox 1"/>
            <p:cNvSpPr txBox="1"/>
            <p:nvPr/>
          </p:nvSpPr>
          <p:spPr>
            <a:xfrm>
              <a:off x="5426587" y="5758659"/>
              <a:ext cx="13388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Febrero, 2017</a:t>
              </a:r>
            </a:p>
            <a:p>
              <a:pPr algn="ctr"/>
              <a:r>
                <a:rPr lang="es-CO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dnp.gov.co</a:t>
              </a:r>
            </a:p>
          </p:txBody>
        </p:sp>
        <p:sp>
          <p:nvSpPr>
            <p:cNvPr id="31" name="TextBox 1"/>
            <p:cNvSpPr txBox="1"/>
            <p:nvPr/>
          </p:nvSpPr>
          <p:spPr>
            <a:xfrm>
              <a:off x="4836686" y="3827347"/>
              <a:ext cx="251863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CO" sz="1600" b="1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Simón Gaviria Muñoz</a:t>
              </a:r>
            </a:p>
            <a:p>
              <a:pPr algn="ctr"/>
              <a:r>
                <a:rPr lang="es-CO" sz="1400" dirty="0">
                  <a:solidFill>
                    <a:schemeClr val="bg1"/>
                  </a:solidFill>
                  <a:latin typeface="Futura Std Book" panose="020B0502020204020303" pitchFamily="34" charset="0"/>
                </a:rPr>
                <a:t>Director General DNP</a:t>
              </a:r>
            </a:p>
          </p:txBody>
        </p:sp>
        <p:grpSp>
          <p:nvGrpSpPr>
            <p:cNvPr id="32" name="Agrupar 14"/>
            <p:cNvGrpSpPr/>
            <p:nvPr/>
          </p:nvGrpSpPr>
          <p:grpSpPr>
            <a:xfrm>
              <a:off x="5272704" y="4413640"/>
              <a:ext cx="1741345" cy="741311"/>
              <a:chOff x="5367168" y="4361160"/>
              <a:chExt cx="1741345" cy="741311"/>
            </a:xfrm>
          </p:grpSpPr>
          <p:sp>
            <p:nvSpPr>
              <p:cNvPr id="33" name="TextBox 1"/>
              <p:cNvSpPr txBox="1"/>
              <p:nvPr/>
            </p:nvSpPr>
            <p:spPr>
              <a:xfrm>
                <a:off x="5690254" y="4394151"/>
                <a:ext cx="132920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1400" dirty="0">
                    <a:solidFill>
                      <a:schemeClr val="bg1"/>
                    </a:solidFill>
                    <a:latin typeface="Futura Std Book" panose="020B0502020204020303" pitchFamily="34" charset="0"/>
                  </a:rPr>
                  <a:t>@simongaviria</a:t>
                </a:r>
              </a:p>
            </p:txBody>
          </p:sp>
          <p:pic>
            <p:nvPicPr>
              <p:cNvPr id="34" name="Imagen 16" descr="1456273671_43-twitter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67168" y="4361160"/>
                <a:ext cx="363455" cy="363455"/>
              </a:xfrm>
              <a:prstGeom prst="rect">
                <a:avLst/>
              </a:prstGeom>
            </p:spPr>
          </p:pic>
          <p:pic>
            <p:nvPicPr>
              <p:cNvPr id="35" name="Imagen 17" descr="1456273682_46-facebook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67168" y="4739016"/>
                <a:ext cx="363455" cy="363455"/>
              </a:xfrm>
              <a:prstGeom prst="rect">
                <a:avLst/>
              </a:prstGeom>
            </p:spPr>
          </p:pic>
          <p:sp>
            <p:nvSpPr>
              <p:cNvPr id="36" name="TextBox 1"/>
              <p:cNvSpPr txBox="1"/>
              <p:nvPr/>
            </p:nvSpPr>
            <p:spPr>
              <a:xfrm>
                <a:off x="5690254" y="4761520"/>
                <a:ext cx="14182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CO" sz="1400" dirty="0">
                    <a:solidFill>
                      <a:schemeClr val="bg1"/>
                    </a:solidFill>
                    <a:latin typeface="Futura Std Book" panose="020B0502020204020303" pitchFamily="34" charset="0"/>
                  </a:rPr>
                  <a:t>SimonGaviriaM</a:t>
                </a:r>
              </a:p>
            </p:txBody>
          </p:sp>
        </p:grpSp>
      </p:grpSp>
      <p:pic>
        <p:nvPicPr>
          <p:cNvPr id="37" name="Imagen 36" descr="Logo.pn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466" y="1286370"/>
            <a:ext cx="4273222" cy="138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2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xión / Concepto Importante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10" hasCustomPrompt="1"/>
          </p:nvPr>
        </p:nvSpPr>
        <p:spPr>
          <a:xfrm>
            <a:off x="488462" y="1392238"/>
            <a:ext cx="11215076" cy="40735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66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x-none" dirty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8994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Agrupar 18"/>
          <p:cNvGrpSpPr/>
          <p:nvPr userDrawn="1"/>
        </p:nvGrpSpPr>
        <p:grpSpPr>
          <a:xfrm>
            <a:off x="0" y="6011289"/>
            <a:ext cx="12191999" cy="946103"/>
            <a:chOff x="0" y="6011289"/>
            <a:chExt cx="12191999" cy="946103"/>
          </a:xfrm>
        </p:grpSpPr>
        <p:sp>
          <p:nvSpPr>
            <p:cNvPr id="20" name="Shape 93"/>
            <p:cNvSpPr/>
            <p:nvPr/>
          </p:nvSpPr>
          <p:spPr>
            <a:xfrm>
              <a:off x="0" y="6084796"/>
              <a:ext cx="12191998" cy="7779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351" dirty="0">
                <a:solidFill>
                  <a:prstClr val="black"/>
                </a:solidFill>
                <a:latin typeface="Futura Std Book"/>
              </a:endParaRPr>
            </a:p>
          </p:txBody>
        </p:sp>
        <p:sp>
          <p:nvSpPr>
            <p:cNvPr id="21" name="Shape 97"/>
            <p:cNvSpPr txBox="1"/>
            <p:nvPr/>
          </p:nvSpPr>
          <p:spPr>
            <a:xfrm>
              <a:off x="117235" y="6220811"/>
              <a:ext cx="8324399" cy="50582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r>
                <a:rPr lang="x-none" sz="1200" b="1" dirty="0">
                  <a:solidFill>
                    <a:srgbClr val="A4091F"/>
                  </a:solidFill>
                  <a:latin typeface="Futura Std Book" panose="020B0502020204020303" pitchFamily="34" charset="0"/>
                </a:rPr>
                <a:t>Misión de Crecimiento Verde</a:t>
              </a:r>
              <a:r>
                <a:rPr lang="x-none" sz="1200" b="1" baseline="0" dirty="0">
                  <a:solidFill>
                    <a:srgbClr val="A4091F"/>
                  </a:solidFill>
                  <a:latin typeface="Futura Std Book" panose="020B0502020204020303" pitchFamily="34" charset="0"/>
                </a:rPr>
                <a:t> para Colombia</a:t>
              </a:r>
              <a:endParaRPr lang="es-CO" sz="1200" b="1" dirty="0">
                <a:solidFill>
                  <a:srgbClr val="A4091F"/>
                </a:solidFill>
                <a:latin typeface="Futura Std Book" panose="020B0502020204020303" pitchFamily="34" charset="0"/>
              </a:endParaRPr>
            </a:p>
            <a:p>
              <a:r>
                <a:rPr lang="es-CO" sz="1050" dirty="0">
                  <a:solidFill>
                    <a:prstClr val="black"/>
                  </a:solidFill>
                  <a:latin typeface="Futura Std Book" panose="020B0502020204020303" pitchFamily="34" charset="0"/>
                </a:rPr>
                <a:t>Febrero 2017</a:t>
              </a:r>
              <a:endParaRPr lang="x-none" sz="1050" dirty="0">
                <a:solidFill>
                  <a:prstClr val="black"/>
                </a:solidFill>
                <a:latin typeface="Futura Std Book" panose="020B0502020204020303" pitchFamily="34" charset="0"/>
              </a:endParaRPr>
            </a:p>
          </p:txBody>
        </p:sp>
        <p:pic>
          <p:nvPicPr>
            <p:cNvPr id="22" name="Picture 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59913" y="6011289"/>
              <a:ext cx="3232086" cy="946103"/>
            </a:xfrm>
            <a:prstGeom prst="rect">
              <a:avLst/>
            </a:prstGeom>
          </p:spPr>
        </p:pic>
      </p:grpSp>
      <p:sp>
        <p:nvSpPr>
          <p:cNvPr id="10" name="Title 14"/>
          <p:cNvSpPr>
            <a:spLocks noGrp="1"/>
          </p:cNvSpPr>
          <p:nvPr>
            <p:ph type="title" hasCustomPrompt="1"/>
          </p:nvPr>
        </p:nvSpPr>
        <p:spPr>
          <a:xfrm>
            <a:off x="291865" y="188758"/>
            <a:ext cx="11613596" cy="559387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600" b="1" spc="-150">
                <a:solidFill>
                  <a:srgbClr val="A4091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s-CO" dirty="0"/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291866" y="710482"/>
            <a:ext cx="11614384" cy="360939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es-CO" dirty="0"/>
          </a:p>
        </p:txBody>
      </p:sp>
      <p:sp>
        <p:nvSpPr>
          <p:cNvPr id="15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134764" y="5735637"/>
            <a:ext cx="2854036" cy="254527"/>
          </a:xfrm>
        </p:spPr>
        <p:txBody>
          <a:bodyPr anchor="ctr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Fuente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63107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e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2"/>
          <p:cNvSpPr/>
          <p:nvPr userDrawn="1"/>
        </p:nvSpPr>
        <p:spPr>
          <a:xfrm>
            <a:off x="-1" y="685174"/>
            <a:ext cx="3982065" cy="1991032"/>
          </a:xfrm>
          <a:prstGeom prst="rect">
            <a:avLst/>
          </a:prstGeom>
          <a:solidFill>
            <a:srgbClr val="A609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s-ES" sz="3200" b="1" dirty="0"/>
          </a:p>
        </p:txBody>
      </p:sp>
      <p:sp>
        <p:nvSpPr>
          <p:cNvPr id="12" name="Rectángulo 18"/>
          <p:cNvSpPr/>
          <p:nvPr userDrawn="1"/>
        </p:nvSpPr>
        <p:spPr>
          <a:xfrm>
            <a:off x="0" y="2671098"/>
            <a:ext cx="3982065" cy="573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29" descr="light-bulb.png"/>
          <p:cNvPicPr>
            <a:picLocks noChangeAspect="1"/>
          </p:cNvPicPr>
          <p:nvPr userDrawn="1"/>
        </p:nvPicPr>
        <p:blipFill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211" y="3031502"/>
            <a:ext cx="2616548" cy="2616548"/>
          </a:xfrm>
          <a:prstGeom prst="rect">
            <a:avLst/>
          </a:prstGeom>
        </p:spPr>
      </p:pic>
      <p:sp>
        <p:nvSpPr>
          <p:cNvPr id="4" name="Marcador de texto 3"/>
          <p:cNvSpPr>
            <a:spLocks noGrp="1"/>
          </p:cNvSpPr>
          <p:nvPr>
            <p:ph type="body" sz="quarter" idx="10" hasCustomPrompt="1"/>
          </p:nvPr>
        </p:nvSpPr>
        <p:spPr>
          <a:xfrm>
            <a:off x="82550" y="771525"/>
            <a:ext cx="3819525" cy="1835150"/>
          </a:xfrm>
        </p:spPr>
        <p:txBody>
          <a:bodyPr>
            <a:noAutofit/>
          </a:bodyPr>
          <a:lstStyle>
            <a:lvl1pPr marL="0" indent="0">
              <a:buNone/>
              <a:defRPr sz="3200" b="1" spc="-150">
                <a:solidFill>
                  <a:schemeClr val="bg1"/>
                </a:solidFill>
              </a:defRPr>
            </a:lvl1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grpSp>
        <p:nvGrpSpPr>
          <p:cNvPr id="19" name="Agrupar 18"/>
          <p:cNvGrpSpPr/>
          <p:nvPr userDrawn="1"/>
        </p:nvGrpSpPr>
        <p:grpSpPr>
          <a:xfrm>
            <a:off x="0" y="6011289"/>
            <a:ext cx="12191999" cy="946103"/>
            <a:chOff x="0" y="6011289"/>
            <a:chExt cx="12191999" cy="946103"/>
          </a:xfrm>
        </p:grpSpPr>
        <p:sp>
          <p:nvSpPr>
            <p:cNvPr id="20" name="Shape 93"/>
            <p:cNvSpPr/>
            <p:nvPr/>
          </p:nvSpPr>
          <p:spPr>
            <a:xfrm>
              <a:off x="0" y="6084796"/>
              <a:ext cx="12191998" cy="7779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endParaRPr sz="1351" dirty="0">
                <a:solidFill>
                  <a:prstClr val="black"/>
                </a:solidFill>
                <a:latin typeface="Futura Std Book"/>
              </a:endParaRPr>
            </a:p>
          </p:txBody>
        </p:sp>
        <p:sp>
          <p:nvSpPr>
            <p:cNvPr id="21" name="Shape 97"/>
            <p:cNvSpPr txBox="1"/>
            <p:nvPr/>
          </p:nvSpPr>
          <p:spPr>
            <a:xfrm>
              <a:off x="117235" y="6220811"/>
              <a:ext cx="8324399" cy="505829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91425" rIns="91425" bIns="91425" anchor="t" anchorCtr="0">
              <a:noAutofit/>
            </a:bodyPr>
            <a:lstStyle/>
            <a:p>
              <a:r>
                <a:rPr lang="x-none" sz="1200" b="1" dirty="0">
                  <a:solidFill>
                    <a:srgbClr val="A4091F"/>
                  </a:solidFill>
                  <a:latin typeface="Futura Std Book" panose="020B0502020204020303" pitchFamily="34" charset="0"/>
                </a:rPr>
                <a:t>Misión de Crecimiento Verde</a:t>
              </a:r>
              <a:r>
                <a:rPr lang="x-none" sz="1200" b="1" baseline="0" dirty="0">
                  <a:solidFill>
                    <a:srgbClr val="A4091F"/>
                  </a:solidFill>
                  <a:latin typeface="Futura Std Book" panose="020B0502020204020303" pitchFamily="34" charset="0"/>
                </a:rPr>
                <a:t> para Colombia</a:t>
              </a:r>
              <a:endParaRPr lang="es-CO" sz="1200" b="1" dirty="0">
                <a:solidFill>
                  <a:srgbClr val="A4091F"/>
                </a:solidFill>
                <a:latin typeface="Futura Std Book" panose="020B0502020204020303" pitchFamily="34" charset="0"/>
              </a:endParaRPr>
            </a:p>
            <a:p>
              <a:r>
                <a:rPr lang="es-CO" sz="1050" dirty="0">
                  <a:solidFill>
                    <a:prstClr val="black"/>
                  </a:solidFill>
                  <a:latin typeface="Futura Std Book" panose="020B0502020204020303" pitchFamily="34" charset="0"/>
                </a:rPr>
                <a:t>Febrero 2017</a:t>
              </a:r>
              <a:endParaRPr lang="x-none" sz="1050" dirty="0">
                <a:solidFill>
                  <a:prstClr val="black"/>
                </a:solidFill>
                <a:latin typeface="Futura Std Book" panose="020B0502020204020303" pitchFamily="34" charset="0"/>
              </a:endParaRPr>
            </a:p>
          </p:txBody>
        </p:sp>
        <p:pic>
          <p:nvPicPr>
            <p:cNvPr id="22" name="Picture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59913" y="6011289"/>
              <a:ext cx="3232086" cy="9461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958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0F891-3E13-4859-BF72-26DB92B58937}" type="datetimeFigureOut">
              <a:rPr lang="es-CO" smtClean="0"/>
              <a:pPr/>
              <a:t>20/11/2017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71B4A-9924-41EB-9849-ED5DEB5FE1DC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3408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0F891-3E13-4859-BF72-26DB92B58937}" type="datetimeFigureOut">
              <a:rPr lang="es-CO" smtClean="0"/>
              <a:t>20/11/2017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71B4A-9924-41EB-9849-ED5DEB5FE1DC}" type="slidenum">
              <a:rPr lang="es-CO" smtClean="0"/>
              <a:t>‹Nº›</a:t>
            </a:fld>
            <a:endParaRPr lang="es-CO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3440" cy="225334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0" y="2253343"/>
            <a:ext cx="3053440" cy="225334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4506686"/>
            <a:ext cx="3053440" cy="2351314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3053440" y="0"/>
            <a:ext cx="3053440" cy="225334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053440" y="2253343"/>
            <a:ext cx="3053440" cy="225334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3053440" y="4506686"/>
            <a:ext cx="3053440" cy="2351314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6093285" y="0"/>
            <a:ext cx="3053440" cy="225334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6093285" y="2253343"/>
            <a:ext cx="3053440" cy="225334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093285" y="4506686"/>
            <a:ext cx="3053440" cy="2351314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2"/>
          </p:nvPr>
        </p:nvSpPr>
        <p:spPr>
          <a:xfrm>
            <a:off x="9146725" y="0"/>
            <a:ext cx="3053440" cy="225334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23"/>
          </p:nvPr>
        </p:nvSpPr>
        <p:spPr>
          <a:xfrm>
            <a:off x="9146725" y="2253343"/>
            <a:ext cx="3053440" cy="2253343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8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9146725" y="4506686"/>
            <a:ext cx="3053440" cy="2351314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86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s-C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s-C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750DD-595B-4DFD-AB21-7F0255080329}" type="datetimeFigureOut">
              <a:rPr lang="es-CO" smtClean="0"/>
              <a:pPr/>
              <a:t>20/11/2017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F902C-3D49-407B-9B94-258E7A4FF846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124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  <p:sldLayoutId id="2147483649" r:id="rId3"/>
    <p:sldLayoutId id="2147483660" r:id="rId4"/>
    <p:sldLayoutId id="2147483662" r:id="rId5"/>
    <p:sldLayoutId id="2147483663" r:id="rId6"/>
    <p:sldLayoutId id="2147483661" r:id="rId7"/>
    <p:sldLayoutId id="2147483664" r:id="rId8"/>
    <p:sldLayoutId id="214748372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B81C2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hyperlink" Target="http://www.dnp.gov.co/Crecimiento-Verde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www.dnp.gov.co/Crecimiento-Verde" TargetMode="Externa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www.dnp.gov.co/Crecimiento-Verde" TargetMode="Externa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image" Target="../media/image16.png"/><Relationship Id="rId3" Type="http://schemas.openxmlformats.org/officeDocument/2006/relationships/image" Target="../media/image18.jpeg"/><Relationship Id="rId7" Type="http://schemas.openxmlformats.org/officeDocument/2006/relationships/diagramData" Target="../diagrams/data1.xml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11" Type="http://schemas.microsoft.com/office/2007/relationships/diagramDrawing" Target="../diagrams/drawing1.xml"/><Relationship Id="rId5" Type="http://schemas.openxmlformats.org/officeDocument/2006/relationships/image" Target="../media/image20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9.jpeg"/><Relationship Id="rId9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5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jpeg"/><Relationship Id="rId4" Type="http://schemas.openxmlformats.org/officeDocument/2006/relationships/image" Target="../media/image16.png"/><Relationship Id="rId9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15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31.jpeg"/><Relationship Id="rId4" Type="http://schemas.openxmlformats.org/officeDocument/2006/relationships/image" Target="../media/image16.png"/><Relationship Id="rId9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5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6.png"/><Relationship Id="rId9" Type="http://schemas.microsoft.com/office/2007/relationships/diagramDrawing" Target="../diagrams/drawing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image" Target="../media/image33.jpeg"/><Relationship Id="rId21" Type="http://schemas.openxmlformats.org/officeDocument/2006/relationships/image" Target="../media/image48.png"/><Relationship Id="rId7" Type="http://schemas.openxmlformats.org/officeDocument/2006/relationships/image" Target="../media/image17.jpeg"/><Relationship Id="rId12" Type="http://schemas.openxmlformats.org/officeDocument/2006/relationships/hyperlink" Target="http://www.dnp.gov.co/Crecimiento-Verde" TargetMode="External"/><Relationship Id="rId17" Type="http://schemas.openxmlformats.org/officeDocument/2006/relationships/image" Target="../media/image44.png"/><Relationship Id="rId2" Type="http://schemas.openxmlformats.org/officeDocument/2006/relationships/image" Target="../media/image32.jpeg"/><Relationship Id="rId16" Type="http://schemas.openxmlformats.org/officeDocument/2006/relationships/image" Target="../media/image43.jpe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jpeg"/><Relationship Id="rId11" Type="http://schemas.openxmlformats.org/officeDocument/2006/relationships/image" Target="../media/image39.png"/><Relationship Id="rId5" Type="http://schemas.openxmlformats.org/officeDocument/2006/relationships/image" Target="../media/image34.jpe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10" Type="http://schemas.openxmlformats.org/officeDocument/2006/relationships/image" Target="../media/image38.tiff"/><Relationship Id="rId19" Type="http://schemas.openxmlformats.org/officeDocument/2006/relationships/image" Target="../media/image46.png"/><Relationship Id="rId4" Type="http://schemas.openxmlformats.org/officeDocument/2006/relationships/image" Target="../media/image14.jpeg"/><Relationship Id="rId9" Type="http://schemas.openxmlformats.org/officeDocument/2006/relationships/image" Target="../media/image37.jpeg"/><Relationship Id="rId14" Type="http://schemas.openxmlformats.org/officeDocument/2006/relationships/image" Target="../media/image41.png"/><Relationship Id="rId22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Resultado de imagen para crecimiento verd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873" y="-38466"/>
            <a:ext cx="12222873" cy="70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3"/>
          <p:cNvSpPr/>
          <p:nvPr/>
        </p:nvSpPr>
        <p:spPr>
          <a:xfrm>
            <a:off x="6096000" y="-38636"/>
            <a:ext cx="6096000" cy="7242047"/>
          </a:xfrm>
          <a:custGeom>
            <a:avLst/>
            <a:gdLst>
              <a:gd name="connsiteX0" fmla="*/ 274492 w 5850194"/>
              <a:gd name="connsiteY0" fmla="*/ 0 h 6135329"/>
              <a:gd name="connsiteX1" fmla="*/ 5850194 w 5850194"/>
              <a:gd name="connsiteY1" fmla="*/ 0 h 6135329"/>
              <a:gd name="connsiteX2" fmla="*/ 5850194 w 5850194"/>
              <a:gd name="connsiteY2" fmla="*/ 5952890 h 6135329"/>
              <a:gd name="connsiteX3" fmla="*/ 5714614 w 5850194"/>
              <a:gd name="connsiteY3" fmla="*/ 5991391 h 6135329"/>
              <a:gd name="connsiteX4" fmla="*/ 4572000 w 5850194"/>
              <a:gd name="connsiteY4" fmla="*/ 6135329 h 6135329"/>
              <a:gd name="connsiteX5" fmla="*/ 0 w 5850194"/>
              <a:gd name="connsiteY5" fmla="*/ 1563329 h 6135329"/>
              <a:gd name="connsiteX6" fmla="*/ 205549 w 5850194"/>
              <a:gd name="connsiteY6" fmla="*/ 203756 h 6135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50194" h="6135329">
                <a:moveTo>
                  <a:pt x="274492" y="0"/>
                </a:moveTo>
                <a:lnTo>
                  <a:pt x="5850194" y="0"/>
                </a:lnTo>
                <a:lnTo>
                  <a:pt x="5850194" y="5952890"/>
                </a:lnTo>
                <a:lnTo>
                  <a:pt x="5714614" y="5991391"/>
                </a:lnTo>
                <a:cubicBezTo>
                  <a:pt x="5349405" y="6085355"/>
                  <a:pt x="4966539" y="6135329"/>
                  <a:pt x="4572000" y="6135329"/>
                </a:cubicBezTo>
                <a:cubicBezTo>
                  <a:pt x="2046954" y="6135329"/>
                  <a:pt x="0" y="4088375"/>
                  <a:pt x="0" y="1563329"/>
                </a:cubicBezTo>
                <a:cubicBezTo>
                  <a:pt x="0" y="1089883"/>
                  <a:pt x="71964" y="633245"/>
                  <a:pt x="205549" y="2037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7555" y="2332967"/>
            <a:ext cx="5724445" cy="163719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784391" y="5741427"/>
            <a:ext cx="30718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  <a:hlinkClick r:id="rId4"/>
              </a:rPr>
              <a:t>www.</a:t>
            </a:r>
            <a:r>
              <a:rPr lang="x-none" sz="2400" b="1" dirty="0">
                <a:solidFill>
                  <a:srgbClr val="A4091F"/>
                </a:solidFill>
                <a:latin typeface="Futura Std Book" panose="020B0502020204020303" pitchFamily="34" charset="0"/>
                <a:hlinkClick r:id="rId4"/>
              </a:rPr>
              <a:t>dnp</a:t>
            </a:r>
            <a:r>
              <a:rPr lang="x-non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  <a:hlinkClick r:id="rId4"/>
              </a:rPr>
              <a:t>.gov.co</a:t>
            </a:r>
            <a:r>
              <a:rPr lang="es-MX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  <a:hlinkClick r:id="rId4"/>
              </a:rPr>
              <a:t>/Crecimiento-Verde</a:t>
            </a:r>
            <a:endParaRPr lang="es-MX" sz="2400" b="1" dirty="0">
              <a:solidFill>
                <a:schemeClr val="tx1">
                  <a:lumMod val="65000"/>
                  <a:lumOff val="35000"/>
                </a:schemeClr>
              </a:solidFill>
              <a:latin typeface="Futura Std Medium" charset="0"/>
              <a:ea typeface="Futura Std Medium" charset="0"/>
              <a:cs typeface="Futura Std Medium" charset="0"/>
            </a:endParaRPr>
          </a:p>
          <a:p>
            <a:pPr algn="ctr"/>
            <a:endParaRPr lang="x-none" sz="2400" b="1" dirty="0">
              <a:solidFill>
                <a:schemeClr val="tx1">
                  <a:lumMod val="65000"/>
                  <a:lumOff val="35000"/>
                </a:schemeClr>
              </a:solidFill>
              <a:latin typeface="Futura Std Medium" charset="0"/>
              <a:ea typeface="Futura Std Medium" charset="0"/>
              <a:cs typeface="Futura Std Medium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6177" y="718435"/>
            <a:ext cx="4267200" cy="1395984"/>
          </a:xfrm>
          <a:prstGeom prst="rect">
            <a:avLst/>
          </a:prstGeom>
        </p:spPr>
      </p:pic>
      <p:sp>
        <p:nvSpPr>
          <p:cNvPr id="8" name="Shape 55"/>
          <p:cNvSpPr txBox="1"/>
          <p:nvPr/>
        </p:nvSpPr>
        <p:spPr>
          <a:xfrm>
            <a:off x="6693158" y="4197568"/>
            <a:ext cx="5273237" cy="900083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r"/>
            <a:r>
              <a:rPr lang="es-CO" sz="3200" b="1" dirty="0">
                <a:solidFill>
                  <a:srgbClr val="A4091F"/>
                </a:solidFill>
                <a:latin typeface="Futura Std Medium" charset="0"/>
                <a:ea typeface="Futura Std Medium" charset="0"/>
                <a:cs typeface="Futura Std Medium" charset="0"/>
              </a:rPr>
              <a:t>José Manuel Sandoval</a:t>
            </a:r>
          </a:p>
          <a:p>
            <a:pPr algn="r"/>
            <a:r>
              <a:rPr lang="es-CO" sz="2400" dirty="0">
                <a:solidFill>
                  <a:srgbClr val="A4091F"/>
                </a:solidFill>
                <a:latin typeface="Futura Std Medium" charset="0"/>
                <a:ea typeface="Futura Std Medium" charset="0"/>
                <a:cs typeface="Futura Std Medium" charset="0"/>
              </a:rPr>
              <a:t>Coordinador Técnico Misión</a:t>
            </a:r>
          </a:p>
          <a:p>
            <a:pPr algn="r"/>
            <a:r>
              <a:rPr lang="es-CO" sz="2400" dirty="0">
                <a:solidFill>
                  <a:srgbClr val="A4091F"/>
                </a:solidFill>
                <a:latin typeface="Futura Std Medium" charset="0"/>
                <a:ea typeface="Futura Std Medium" charset="0"/>
                <a:cs typeface="Futura Std Medium" charset="0"/>
              </a:rPr>
              <a:t>DNP / GGGI</a:t>
            </a:r>
          </a:p>
        </p:txBody>
      </p:sp>
    </p:spTree>
    <p:extLst>
      <p:ext uri="{BB962C8B-B14F-4D97-AF65-F5344CB8AC3E}">
        <p14:creationId xmlns:p14="http://schemas.microsoft.com/office/powerpoint/2010/main" val="47257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9564" y="0"/>
            <a:ext cx="10287000" cy="6858000"/>
          </a:xfrm>
          <a:prstGeom prst="rect">
            <a:avLst/>
          </a:prstGeom>
        </p:spPr>
      </p:pic>
      <p:sp>
        <p:nvSpPr>
          <p:cNvPr id="26" name="8 Rectángulo"/>
          <p:cNvSpPr/>
          <p:nvPr/>
        </p:nvSpPr>
        <p:spPr>
          <a:xfrm>
            <a:off x="-24681" y="0"/>
            <a:ext cx="7318957" cy="502619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white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 flipH="1">
            <a:off x="5679028" y="-5952"/>
            <a:ext cx="6512971" cy="6863952"/>
          </a:xfrm>
          <a:custGeom>
            <a:avLst/>
            <a:gdLst>
              <a:gd name="connsiteX0" fmla="*/ 0 w 6512971"/>
              <a:gd name="connsiteY0" fmla="*/ 0 h 6858000"/>
              <a:gd name="connsiteX1" fmla="*/ 5853797 w 6512971"/>
              <a:gd name="connsiteY1" fmla="*/ 0 h 6858000"/>
              <a:gd name="connsiteX2" fmla="*/ 5788922 w 6512971"/>
              <a:gd name="connsiteY2" fmla="*/ 126667 h 6858000"/>
              <a:gd name="connsiteX3" fmla="*/ 5155530 w 6512971"/>
              <a:gd name="connsiteY3" fmla="*/ 2911363 h 6858000"/>
              <a:gd name="connsiteX4" fmla="*/ 6431581 w 6512971"/>
              <a:gd name="connsiteY4" fmla="*/ 6754429 h 6858000"/>
              <a:gd name="connsiteX5" fmla="*/ 6512971 w 6512971"/>
              <a:gd name="connsiteY5" fmla="*/ 6858000 h 6858000"/>
              <a:gd name="connsiteX6" fmla="*/ 0 w 65129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2971" h="6858000">
                <a:moveTo>
                  <a:pt x="0" y="0"/>
                </a:moveTo>
                <a:lnTo>
                  <a:pt x="5853797" y="0"/>
                </a:lnTo>
                <a:lnTo>
                  <a:pt x="5788922" y="126667"/>
                </a:lnTo>
                <a:cubicBezTo>
                  <a:pt x="5383006" y="969080"/>
                  <a:pt x="5155530" y="1913657"/>
                  <a:pt x="5155530" y="2911363"/>
                </a:cubicBezTo>
                <a:cubicBezTo>
                  <a:pt x="5155530" y="4352495"/>
                  <a:pt x="5630139" y="5682776"/>
                  <a:pt x="6431581" y="6754429"/>
                </a:cubicBezTo>
                <a:lnTo>
                  <a:pt x="651297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847" y="539141"/>
            <a:ext cx="4267200" cy="139598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31660" y="6369181"/>
            <a:ext cx="3077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8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Fuente: </a:t>
            </a:r>
            <a:r>
              <a:rPr lang="es-ES_tradnl" sz="8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Shutterstock</a:t>
            </a:r>
            <a:endParaRPr lang="es-ES_tradnl" sz="8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67457" y="250383"/>
            <a:ext cx="27155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4000" dirty="0">
                <a:solidFill>
                  <a:schemeClr val="bg1"/>
                </a:solidFill>
                <a:latin typeface="Futura Std Medium" charset="0"/>
                <a:ea typeface="Futura Std Medium" charset="0"/>
                <a:cs typeface="Futura Std Medium" charset="0"/>
              </a:rPr>
              <a:t>AGENDA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85487" y="1413430"/>
            <a:ext cx="4250795" cy="70788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s-ES" sz="4000" b="1" dirty="0" err="1">
                <a:solidFill>
                  <a:schemeClr val="bg1"/>
                </a:solidFill>
              </a:rPr>
              <a:t>Diagn</a:t>
            </a:r>
            <a:r>
              <a:rPr lang="es-ES_tradnl" sz="4000" b="1" dirty="0" err="1">
                <a:solidFill>
                  <a:schemeClr val="bg1"/>
                </a:solidFill>
              </a:rPr>
              <a:t>óstico</a:t>
            </a:r>
            <a:endParaRPr lang="es-ES" sz="4000" b="1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4637345" y="862555"/>
            <a:ext cx="1686522" cy="1686523"/>
            <a:chOff x="1988797" y="667262"/>
            <a:chExt cx="2436787" cy="2436788"/>
          </a:xfrm>
        </p:grpSpPr>
        <p:sp>
          <p:nvSpPr>
            <p:cNvPr id="27" name="Oval 26"/>
            <p:cNvSpPr/>
            <p:nvPr/>
          </p:nvSpPr>
          <p:spPr>
            <a:xfrm>
              <a:off x="1988797" y="667262"/>
              <a:ext cx="2436787" cy="243678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595609" y="954631"/>
              <a:ext cx="1091353" cy="19121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0" dirty="0">
                  <a:solidFill>
                    <a:srgbClr val="FFC000"/>
                  </a:solidFill>
                </a:rPr>
                <a:t>1</a:t>
              </a:r>
            </a:p>
          </p:txBody>
        </p:sp>
      </p:grpSp>
      <p:pic>
        <p:nvPicPr>
          <p:cNvPr id="21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5240" y="2358773"/>
            <a:ext cx="5724445" cy="1637192"/>
          </a:xfrm>
          <a:prstGeom prst="rect">
            <a:avLst/>
          </a:prstGeom>
        </p:spPr>
      </p:pic>
      <p:sp>
        <p:nvSpPr>
          <p:cNvPr id="29" name="Shape 55"/>
          <p:cNvSpPr txBox="1"/>
          <p:nvPr/>
        </p:nvSpPr>
        <p:spPr>
          <a:xfrm>
            <a:off x="7011674" y="3753141"/>
            <a:ext cx="5273237" cy="505813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r>
              <a:rPr lang="x-none" sz="2400" dirty="0">
                <a:solidFill>
                  <a:srgbClr val="A4091F"/>
                </a:solidFill>
                <a:latin typeface="Futura Std Medium" charset="0"/>
                <a:ea typeface="Futura Std Medium" charset="0"/>
                <a:cs typeface="Futura Std Medium" charset="0"/>
              </a:rPr>
              <a:t>Departamento Nacional </a:t>
            </a:r>
            <a:r>
              <a:rPr lang="es-CO" sz="2400" dirty="0">
                <a:solidFill>
                  <a:srgbClr val="A4091F"/>
                </a:solidFill>
                <a:latin typeface="Futura Std Medium" charset="0"/>
                <a:ea typeface="Futura Std Medium" charset="0"/>
                <a:cs typeface="Futura Std Medium" charset="0"/>
              </a:rPr>
              <a:t>d</a:t>
            </a:r>
            <a:r>
              <a:rPr lang="x-none" sz="2400" dirty="0">
                <a:solidFill>
                  <a:srgbClr val="A4091F"/>
                </a:solidFill>
                <a:latin typeface="Futura Std Medium" charset="0"/>
                <a:ea typeface="Futura Std Medium" charset="0"/>
                <a:cs typeface="Futura Std Medium" charset="0"/>
              </a:rPr>
              <a:t>e Planeación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071FDC65-F687-416E-9474-471CA166AB0B}"/>
              </a:ext>
            </a:extLst>
          </p:cNvPr>
          <p:cNvSpPr/>
          <p:nvPr/>
        </p:nvSpPr>
        <p:spPr>
          <a:xfrm>
            <a:off x="6197648" y="6126617"/>
            <a:ext cx="60872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  <a:hlinkClick r:id="rId5"/>
              </a:rPr>
              <a:t>www.</a:t>
            </a:r>
            <a:r>
              <a:rPr lang="x-none" sz="2400" b="1" dirty="0">
                <a:solidFill>
                  <a:srgbClr val="A4091F"/>
                </a:solidFill>
                <a:latin typeface="Futura Std Book" panose="020B0502020204020303" pitchFamily="34" charset="0"/>
                <a:hlinkClick r:id="rId5"/>
              </a:rPr>
              <a:t>dnp</a:t>
            </a:r>
            <a:r>
              <a:rPr lang="x-non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  <a:hlinkClick r:id="rId5"/>
              </a:rPr>
              <a:t>.gov.co</a:t>
            </a:r>
            <a:r>
              <a:rPr lang="es-MX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  <a:hlinkClick r:id="rId5"/>
              </a:rPr>
              <a:t>/Crecimiento-Verde</a:t>
            </a:r>
            <a:endParaRPr lang="es-MX" sz="2400" b="1" dirty="0">
              <a:solidFill>
                <a:schemeClr val="tx1">
                  <a:lumMod val="65000"/>
                  <a:lumOff val="35000"/>
                </a:schemeClr>
              </a:solidFill>
              <a:latin typeface="Futura Std Medium" charset="0"/>
              <a:ea typeface="Futura Std Medium" charset="0"/>
              <a:cs typeface="Futura Std Medium" charset="0"/>
            </a:endParaRPr>
          </a:p>
          <a:p>
            <a:pPr algn="ctr"/>
            <a:endParaRPr lang="x-none" sz="2400" b="1" dirty="0">
              <a:solidFill>
                <a:schemeClr val="tx1">
                  <a:lumMod val="65000"/>
                  <a:lumOff val="35000"/>
                </a:schemeClr>
              </a:solidFill>
              <a:latin typeface="Futura Std Medium" charset="0"/>
              <a:ea typeface="Futura Std Medium" charset="0"/>
              <a:cs typeface="Futura Std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35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áfico 4"/>
          <p:cNvGraphicFramePr>
            <a:graphicFrameLocks/>
          </p:cNvGraphicFramePr>
          <p:nvPr>
            <p:extLst/>
          </p:nvPr>
        </p:nvGraphicFramePr>
        <p:xfrm>
          <a:off x="-122830" y="921224"/>
          <a:ext cx="7356143" cy="5806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Group 4"/>
          <p:cNvGrpSpPr/>
          <p:nvPr/>
        </p:nvGrpSpPr>
        <p:grpSpPr>
          <a:xfrm>
            <a:off x="6933062" y="1244418"/>
            <a:ext cx="4892354" cy="4128795"/>
            <a:chOff x="593862" y="4490671"/>
            <a:chExt cx="4673196" cy="3663066"/>
          </a:xfrm>
        </p:grpSpPr>
        <p:grpSp>
          <p:nvGrpSpPr>
            <p:cNvPr id="7" name="Agrupar 6"/>
            <p:cNvGrpSpPr/>
            <p:nvPr/>
          </p:nvGrpSpPr>
          <p:grpSpPr>
            <a:xfrm>
              <a:off x="593862" y="7362130"/>
              <a:ext cx="4673195" cy="791607"/>
              <a:chOff x="8550231" y="5010311"/>
              <a:chExt cx="3400907" cy="621589"/>
            </a:xfrm>
          </p:grpSpPr>
          <p:sp>
            <p:nvSpPr>
              <p:cNvPr id="11" name="Redondear rectángulo de esquina del mismo lado 7"/>
              <p:cNvSpPr/>
              <p:nvPr/>
            </p:nvSpPr>
            <p:spPr>
              <a:xfrm rot="16200000">
                <a:off x="10528982" y="4209745"/>
                <a:ext cx="621585" cy="2222726"/>
              </a:xfrm>
              <a:prstGeom prst="round2SameRect">
                <a:avLst>
                  <a:gd name="adj1" fmla="val 0"/>
                  <a:gd name="adj2" fmla="val 1215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marL="342900" indent="-303213">
                  <a:buClr>
                    <a:srgbClr val="B81C28"/>
                  </a:buClr>
                  <a:buFont typeface="+mj-lt"/>
                  <a:buAutoNum type="arabicPeriod"/>
                </a:pPr>
                <a:r>
                  <a:rPr lang="es-E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Intensidad energética</a:t>
                </a:r>
              </a:p>
            </p:txBody>
          </p:sp>
          <p:sp>
            <p:nvSpPr>
              <p:cNvPr id="12" name="Redondear rectángulo de esquina del mismo lado 8"/>
              <p:cNvSpPr/>
              <p:nvPr/>
            </p:nvSpPr>
            <p:spPr>
              <a:xfrm rot="16200000">
                <a:off x="8828526" y="4732016"/>
                <a:ext cx="621585" cy="1178176"/>
              </a:xfrm>
              <a:prstGeom prst="round2SameRect">
                <a:avLst>
                  <a:gd name="adj1" fmla="val 11704"/>
                  <a:gd name="adj2" fmla="val 0"/>
                </a:avLst>
              </a:prstGeom>
              <a:solidFill>
                <a:srgbClr val="C0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s-CO" b="1" dirty="0">
                    <a:latin typeface="Arial" charset="0"/>
                    <a:ea typeface="Arial" charset="0"/>
                    <a:cs typeface="Arial" charset="0"/>
                  </a:rPr>
                  <a:t>Área de alto desempeño</a:t>
                </a:r>
              </a:p>
            </p:txBody>
          </p:sp>
        </p:grpSp>
        <p:grpSp>
          <p:nvGrpSpPr>
            <p:cNvPr id="8" name="Agrupar 5"/>
            <p:cNvGrpSpPr/>
            <p:nvPr/>
          </p:nvGrpSpPr>
          <p:grpSpPr>
            <a:xfrm>
              <a:off x="593866" y="4490671"/>
              <a:ext cx="4673192" cy="2735402"/>
              <a:chOff x="8550232" y="2105757"/>
              <a:chExt cx="3400904" cy="2147906"/>
            </a:xfrm>
          </p:grpSpPr>
          <p:sp>
            <p:nvSpPr>
              <p:cNvPr id="9" name="Redondear rectángulo de esquina del mismo lado 6"/>
              <p:cNvSpPr/>
              <p:nvPr/>
            </p:nvSpPr>
            <p:spPr>
              <a:xfrm rot="16200000">
                <a:off x="9765819" y="2068344"/>
                <a:ext cx="2147902" cy="2222732"/>
              </a:xfrm>
              <a:prstGeom prst="round2SameRect">
                <a:avLst>
                  <a:gd name="adj1" fmla="val 0"/>
                  <a:gd name="adj2" fmla="val 504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marL="342900" indent="-257175">
                  <a:spcBef>
                    <a:spcPts val="600"/>
                  </a:spcBef>
                  <a:spcAft>
                    <a:spcPts val="600"/>
                  </a:spcAft>
                  <a:buClr>
                    <a:srgbClr val="B81C28"/>
                  </a:buClr>
                  <a:buAutoNum type="arabicPeriod"/>
                </a:pPr>
                <a:r>
                  <a:rPr lang="es-CO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Productividad del agua </a:t>
                </a:r>
              </a:p>
              <a:p>
                <a:pPr marL="342900" indent="-257175">
                  <a:spcBef>
                    <a:spcPts val="600"/>
                  </a:spcBef>
                  <a:spcAft>
                    <a:spcPts val="600"/>
                  </a:spcAft>
                  <a:buClr>
                    <a:srgbClr val="B81C28"/>
                  </a:buClr>
                  <a:buAutoNum type="arabicPeriod"/>
                </a:pPr>
                <a:r>
                  <a:rPr lang="es-CO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Intensidad en el consumo de materiales</a:t>
                </a:r>
              </a:p>
              <a:p>
                <a:pPr marL="342900" indent="-257175">
                  <a:spcBef>
                    <a:spcPts val="600"/>
                  </a:spcBef>
                  <a:spcAft>
                    <a:spcPts val="600"/>
                  </a:spcAft>
                  <a:buClr>
                    <a:srgbClr val="B81C28"/>
                  </a:buClr>
                  <a:buAutoNum type="arabicPeriod"/>
                </a:pPr>
                <a:r>
                  <a:rPr lang="es-CO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Pérdidas de energía</a:t>
                </a:r>
              </a:p>
              <a:p>
                <a:pPr marL="342900" indent="-257175">
                  <a:spcBef>
                    <a:spcPts val="600"/>
                  </a:spcBef>
                  <a:spcAft>
                    <a:spcPts val="600"/>
                  </a:spcAft>
                  <a:buClr>
                    <a:srgbClr val="B81C28"/>
                  </a:buClr>
                  <a:buAutoNum type="arabicPeriod"/>
                </a:pPr>
                <a:r>
                  <a:rPr lang="es-CO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Productividad de la tierra</a:t>
                </a:r>
              </a:p>
              <a:p>
                <a:pPr marL="342900" indent="-257175">
                  <a:spcBef>
                    <a:spcPts val="600"/>
                  </a:spcBef>
                  <a:spcAft>
                    <a:spcPts val="600"/>
                  </a:spcAft>
                  <a:buClr>
                    <a:srgbClr val="B81C28"/>
                  </a:buClr>
                  <a:buAutoNum type="arabicPeriod"/>
                </a:pPr>
                <a:r>
                  <a:rPr lang="es-CO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Desempeño logístico</a:t>
                </a:r>
              </a:p>
              <a:p>
                <a:pPr marL="342900" indent="-257175">
                  <a:spcBef>
                    <a:spcPts val="600"/>
                  </a:spcBef>
                  <a:spcAft>
                    <a:spcPts val="600"/>
                  </a:spcAft>
                  <a:buClr>
                    <a:srgbClr val="B81C28"/>
                  </a:buClr>
                  <a:buAutoNum type="arabicPeriod"/>
                </a:pPr>
                <a:r>
                  <a:rPr lang="es-CO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Disposición tecnológica</a:t>
                </a:r>
              </a:p>
            </p:txBody>
          </p:sp>
          <p:sp>
            <p:nvSpPr>
              <p:cNvPr id="10" name="Redondear rectángulo de esquina del mismo lado 7"/>
              <p:cNvSpPr/>
              <p:nvPr/>
            </p:nvSpPr>
            <p:spPr>
              <a:xfrm rot="16200000">
                <a:off x="8065366" y="2590623"/>
                <a:ext cx="2147906" cy="1178173"/>
              </a:xfrm>
              <a:prstGeom prst="round2SameRect">
                <a:avLst>
                  <a:gd name="adj1" fmla="val 6306"/>
                  <a:gd name="adj2" fmla="val 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s-ES" b="1" dirty="0">
                    <a:latin typeface="Arial" charset="0"/>
                    <a:ea typeface="Arial" charset="0"/>
                    <a:cs typeface="Arial" charset="0"/>
                  </a:rPr>
                  <a:t>Áreas de bajo desempeño</a:t>
                </a: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8686800" y="6182021"/>
            <a:ext cx="3355410" cy="589589"/>
            <a:chOff x="8462682" y="53787"/>
            <a:chExt cx="3812611" cy="669925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62682" y="108630"/>
              <a:ext cx="1566342" cy="5124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32898" y="53787"/>
              <a:ext cx="2342395" cy="669925"/>
            </a:xfrm>
            <a:prstGeom prst="rect">
              <a:avLst/>
            </a:prstGeom>
          </p:spPr>
        </p:pic>
      </p:grpSp>
      <p:sp>
        <p:nvSpPr>
          <p:cNvPr id="16" name="Freeform 15"/>
          <p:cNvSpPr/>
          <p:nvPr/>
        </p:nvSpPr>
        <p:spPr>
          <a:xfrm>
            <a:off x="8408230" y="6246632"/>
            <a:ext cx="87657" cy="524978"/>
          </a:xfrm>
          <a:custGeom>
            <a:avLst/>
            <a:gdLst>
              <a:gd name="connsiteX0" fmla="*/ 1431722 w 1431722"/>
              <a:gd name="connsiteY0" fmla="*/ 0 h 5603160"/>
              <a:gd name="connsiteX1" fmla="*/ 1431722 w 1431722"/>
              <a:gd name="connsiteY1" fmla="*/ 5603160 h 5603160"/>
              <a:gd name="connsiteX2" fmla="*/ 1261017 w 1431722"/>
              <a:gd name="connsiteY2" fmla="*/ 5475509 h 5603160"/>
              <a:gd name="connsiteX3" fmla="*/ 0 w 1431722"/>
              <a:gd name="connsiteY3" fmla="*/ 2801580 h 5603160"/>
              <a:gd name="connsiteX4" fmla="*/ 1261017 w 1431722"/>
              <a:gd name="connsiteY4" fmla="*/ 127651 h 5603160"/>
              <a:gd name="connsiteX0" fmla="*/ 1431722 w 1523162"/>
              <a:gd name="connsiteY0" fmla="*/ 5603160 h 5694600"/>
              <a:gd name="connsiteX1" fmla="*/ 1261017 w 1523162"/>
              <a:gd name="connsiteY1" fmla="*/ 5475509 h 5694600"/>
              <a:gd name="connsiteX2" fmla="*/ 0 w 1523162"/>
              <a:gd name="connsiteY2" fmla="*/ 2801580 h 5694600"/>
              <a:gd name="connsiteX3" fmla="*/ 1261017 w 1523162"/>
              <a:gd name="connsiteY3" fmla="*/ 127651 h 5694600"/>
              <a:gd name="connsiteX4" fmla="*/ 1431722 w 1523162"/>
              <a:gd name="connsiteY4" fmla="*/ 0 h 5694600"/>
              <a:gd name="connsiteX5" fmla="*/ 1523162 w 1523162"/>
              <a:gd name="connsiteY5" fmla="*/ 5694600 h 5694600"/>
              <a:gd name="connsiteX0" fmla="*/ 1431722 w 1431722"/>
              <a:gd name="connsiteY0" fmla="*/ 5603160 h 5603160"/>
              <a:gd name="connsiteX1" fmla="*/ 1261017 w 1431722"/>
              <a:gd name="connsiteY1" fmla="*/ 5475509 h 5603160"/>
              <a:gd name="connsiteX2" fmla="*/ 0 w 1431722"/>
              <a:gd name="connsiteY2" fmla="*/ 2801580 h 5603160"/>
              <a:gd name="connsiteX3" fmla="*/ 1261017 w 1431722"/>
              <a:gd name="connsiteY3" fmla="*/ 127651 h 5603160"/>
              <a:gd name="connsiteX4" fmla="*/ 1431722 w 1431722"/>
              <a:gd name="connsiteY4" fmla="*/ 0 h 560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1722" h="5603160">
                <a:moveTo>
                  <a:pt x="1431722" y="5603160"/>
                </a:moveTo>
                <a:lnTo>
                  <a:pt x="1261017" y="5475509"/>
                </a:lnTo>
                <a:cubicBezTo>
                  <a:pt x="490883" y="4839938"/>
                  <a:pt x="0" y="3878085"/>
                  <a:pt x="0" y="2801580"/>
                </a:cubicBezTo>
                <a:cubicBezTo>
                  <a:pt x="0" y="1725076"/>
                  <a:pt x="490883" y="763223"/>
                  <a:pt x="1261017" y="127651"/>
                </a:cubicBezTo>
                <a:lnTo>
                  <a:pt x="1431722" y="0"/>
                </a:lnTo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hape 97"/>
          <p:cNvSpPr txBox="1"/>
          <p:nvPr/>
        </p:nvSpPr>
        <p:spPr>
          <a:xfrm>
            <a:off x="87255" y="6453695"/>
            <a:ext cx="4154961" cy="2743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x-none" sz="10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Misión de Crecimiento Verde</a:t>
            </a:r>
            <a:r>
              <a:rPr lang="x-none" sz="10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para Colombia</a:t>
            </a:r>
            <a:r>
              <a:rPr lang="es-ES_tradnl" sz="10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1000" baseline="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/ </a:t>
            </a:r>
            <a:r>
              <a:rPr lang="es-CO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Noviembre 2017</a:t>
            </a:r>
            <a:endParaRPr lang="x-none" sz="1000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79294" y="198066"/>
            <a:ext cx="11862916" cy="7285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B81C2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/>
              <a:t>Colombia presenta oportunidades para mejorar el uso eficiente de sus recursos</a:t>
            </a:r>
          </a:p>
        </p:txBody>
      </p:sp>
      <p:sp>
        <p:nvSpPr>
          <p:cNvPr id="19" name="Marcador de texto 3"/>
          <p:cNvSpPr txBox="1">
            <a:spLocks/>
          </p:cNvSpPr>
          <p:nvPr/>
        </p:nvSpPr>
        <p:spPr>
          <a:xfrm rot="10800000" flipV="1">
            <a:off x="6933062" y="5526560"/>
            <a:ext cx="5109146" cy="3283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Fuente: DNP, Fedesarrollo, GGGI, PNUMA, 2016 </a:t>
            </a:r>
          </a:p>
        </p:txBody>
      </p:sp>
      <p:grpSp>
        <p:nvGrpSpPr>
          <p:cNvPr id="20" name="Grupo 14"/>
          <p:cNvGrpSpPr/>
          <p:nvPr/>
        </p:nvGrpSpPr>
        <p:grpSpPr>
          <a:xfrm>
            <a:off x="179294" y="1491581"/>
            <a:ext cx="1318036" cy="888079"/>
            <a:chOff x="313468" y="1933181"/>
            <a:chExt cx="1318036" cy="888079"/>
          </a:xfrm>
        </p:grpSpPr>
        <p:cxnSp>
          <p:nvCxnSpPr>
            <p:cNvPr id="21" name="Conector recto 4"/>
            <p:cNvCxnSpPr/>
            <p:nvPr/>
          </p:nvCxnSpPr>
          <p:spPr>
            <a:xfrm>
              <a:off x="695400" y="2060848"/>
              <a:ext cx="0" cy="64807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2" name="Grupo 12"/>
            <p:cNvGrpSpPr/>
            <p:nvPr/>
          </p:nvGrpSpPr>
          <p:grpSpPr>
            <a:xfrm>
              <a:off x="313468" y="1933181"/>
              <a:ext cx="1318036" cy="888079"/>
              <a:chOff x="313468" y="1933181"/>
              <a:chExt cx="1318036" cy="888079"/>
            </a:xfrm>
          </p:grpSpPr>
          <p:cxnSp>
            <p:nvCxnSpPr>
              <p:cNvPr id="23" name="Conector recto 6"/>
              <p:cNvCxnSpPr/>
              <p:nvPr/>
            </p:nvCxnSpPr>
            <p:spPr>
              <a:xfrm>
                <a:off x="623392" y="2060848"/>
                <a:ext cx="14401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Conector recto 47"/>
              <p:cNvCxnSpPr/>
              <p:nvPr/>
            </p:nvCxnSpPr>
            <p:spPr>
              <a:xfrm>
                <a:off x="625175" y="2708920"/>
                <a:ext cx="14401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Conector recto 48"/>
              <p:cNvCxnSpPr/>
              <p:nvPr/>
            </p:nvCxnSpPr>
            <p:spPr>
              <a:xfrm>
                <a:off x="623392" y="2276872"/>
                <a:ext cx="14401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Conector recto 49"/>
              <p:cNvCxnSpPr/>
              <p:nvPr/>
            </p:nvCxnSpPr>
            <p:spPr>
              <a:xfrm>
                <a:off x="623392" y="2502591"/>
                <a:ext cx="14401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CuadroTexto 11"/>
              <p:cNvSpPr txBox="1"/>
              <p:nvPr/>
            </p:nvSpPr>
            <p:spPr>
              <a:xfrm>
                <a:off x="768934" y="1933181"/>
                <a:ext cx="78554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latin typeface="Arial" charset="0"/>
                    <a:ea typeface="Arial" charset="0"/>
                    <a:cs typeface="Arial" charset="0"/>
                  </a:rPr>
                  <a:t>Bueno</a:t>
                </a:r>
                <a:endParaRPr lang="es-ES" sz="900" b="1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8" name="CuadroTexto 50"/>
              <p:cNvSpPr txBox="1"/>
              <p:nvPr/>
            </p:nvSpPr>
            <p:spPr>
              <a:xfrm>
                <a:off x="768933" y="2146649"/>
                <a:ext cx="785543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latin typeface="Arial" charset="0"/>
                    <a:ea typeface="Arial" charset="0"/>
                    <a:cs typeface="Arial" charset="0"/>
                  </a:rPr>
                  <a:t>Promedio</a:t>
                </a:r>
                <a:endParaRPr lang="es-ES" sz="900" b="1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9" name="CuadroTexto 51"/>
              <p:cNvSpPr txBox="1"/>
              <p:nvPr/>
            </p:nvSpPr>
            <p:spPr>
              <a:xfrm>
                <a:off x="771713" y="2379467"/>
                <a:ext cx="53160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latin typeface="Arial" charset="0"/>
                    <a:ea typeface="Arial" charset="0"/>
                    <a:cs typeface="Arial" charset="0"/>
                  </a:rPr>
                  <a:t>Pobre</a:t>
                </a:r>
                <a:endParaRPr lang="es-ES" sz="900" b="1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0" name="CuadroTexto 52"/>
              <p:cNvSpPr txBox="1"/>
              <p:nvPr/>
            </p:nvSpPr>
            <p:spPr>
              <a:xfrm>
                <a:off x="774132" y="2590428"/>
                <a:ext cx="85737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latin typeface="Arial" charset="0"/>
                    <a:ea typeface="Arial" charset="0"/>
                    <a:cs typeface="Arial" charset="0"/>
                  </a:rPr>
                  <a:t>Muy pobre</a:t>
                </a:r>
                <a:endParaRPr lang="es-ES" sz="900" b="1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1" name="CuadroTexto 53"/>
              <p:cNvSpPr txBox="1"/>
              <p:nvPr/>
            </p:nvSpPr>
            <p:spPr>
              <a:xfrm>
                <a:off x="313468" y="1939557"/>
                <a:ext cx="44826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latin typeface="Arial" charset="0"/>
                    <a:ea typeface="Arial" charset="0"/>
                    <a:cs typeface="Arial" charset="0"/>
                  </a:rPr>
                  <a:t>100</a:t>
                </a:r>
                <a:endParaRPr lang="es-ES" sz="900" b="1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2" name="CuadroTexto 54"/>
              <p:cNvSpPr txBox="1"/>
              <p:nvPr/>
            </p:nvSpPr>
            <p:spPr>
              <a:xfrm>
                <a:off x="367808" y="2146189"/>
                <a:ext cx="3231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latin typeface="Arial" charset="0"/>
                    <a:ea typeface="Arial" charset="0"/>
                    <a:cs typeface="Arial" charset="0"/>
                  </a:rPr>
                  <a:t>50</a:t>
                </a:r>
                <a:endParaRPr lang="es-ES" sz="900" b="1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3" name="CuadroTexto 55"/>
              <p:cNvSpPr txBox="1"/>
              <p:nvPr/>
            </p:nvSpPr>
            <p:spPr>
              <a:xfrm>
                <a:off x="427935" y="2367785"/>
                <a:ext cx="312183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latin typeface="Arial" charset="0"/>
                    <a:ea typeface="Arial" charset="0"/>
                    <a:cs typeface="Arial" charset="0"/>
                  </a:rPr>
                  <a:t>0</a:t>
                </a:r>
                <a:endParaRPr lang="es-ES" sz="900" b="1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4" name="CuadroTexto 56"/>
              <p:cNvSpPr txBox="1"/>
              <p:nvPr/>
            </p:nvSpPr>
            <p:spPr>
              <a:xfrm>
                <a:off x="324348" y="2590428"/>
                <a:ext cx="36858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latin typeface="Arial" charset="0"/>
                    <a:ea typeface="Arial" charset="0"/>
                    <a:cs typeface="Arial" charset="0"/>
                  </a:rPr>
                  <a:t>-50</a:t>
                </a:r>
                <a:endParaRPr lang="es-ES" sz="900" b="1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6756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áfico 10"/>
          <p:cNvGraphicFramePr>
            <a:graphicFrameLocks/>
          </p:cNvGraphicFramePr>
          <p:nvPr>
            <p:extLst/>
          </p:nvPr>
        </p:nvGraphicFramePr>
        <p:xfrm>
          <a:off x="-858950" y="921225"/>
          <a:ext cx="9076267" cy="553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Agrupar 5"/>
          <p:cNvGrpSpPr/>
          <p:nvPr/>
        </p:nvGrpSpPr>
        <p:grpSpPr>
          <a:xfrm>
            <a:off x="6933066" y="1844570"/>
            <a:ext cx="4805853" cy="3083186"/>
            <a:chOff x="8550232" y="2105757"/>
            <a:chExt cx="3551606" cy="2147906"/>
          </a:xfrm>
        </p:grpSpPr>
        <p:sp>
          <p:nvSpPr>
            <p:cNvPr id="9" name="Redondear rectángulo de esquina del mismo lado 6"/>
            <p:cNvSpPr/>
            <p:nvPr/>
          </p:nvSpPr>
          <p:spPr>
            <a:xfrm rot="16200000">
              <a:off x="9841170" y="1992993"/>
              <a:ext cx="2147902" cy="2373434"/>
            </a:xfrm>
            <a:prstGeom prst="round2SameRect">
              <a:avLst>
                <a:gd name="adj1" fmla="val 0"/>
                <a:gd name="adj2" fmla="val 504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marL="342900" indent="-257175">
                <a:spcBef>
                  <a:spcPts val="600"/>
                </a:spcBef>
                <a:spcAft>
                  <a:spcPts val="600"/>
                </a:spcAft>
                <a:buClr>
                  <a:srgbClr val="B81C28"/>
                </a:buClr>
                <a:buAutoNum type="arabicPeriod"/>
              </a:pPr>
              <a:r>
                <a:rPr lang="es-CO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Agotamiento de los recursos naturales</a:t>
              </a:r>
            </a:p>
            <a:p>
              <a:pPr marL="342900" indent="-257175">
                <a:spcBef>
                  <a:spcPts val="600"/>
                </a:spcBef>
                <a:spcAft>
                  <a:spcPts val="600"/>
                </a:spcAft>
                <a:buClr>
                  <a:srgbClr val="B81C28"/>
                </a:buClr>
                <a:buAutoNum type="arabicPeriod"/>
              </a:pPr>
              <a:r>
                <a:rPr lang="es-CO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Índice de calidad del agua</a:t>
              </a:r>
            </a:p>
            <a:p>
              <a:pPr marL="342900" indent="-257175">
                <a:spcBef>
                  <a:spcPts val="600"/>
                </a:spcBef>
                <a:spcAft>
                  <a:spcPts val="600"/>
                </a:spcAft>
                <a:buClr>
                  <a:srgbClr val="B81C28"/>
                </a:buClr>
                <a:buAutoNum type="arabicPeriod"/>
              </a:pPr>
              <a:r>
                <a:rPr lang="es-CO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rPr>
                <a:t>Cambios en la cobertura forestal</a:t>
              </a:r>
            </a:p>
          </p:txBody>
        </p:sp>
        <p:sp>
          <p:nvSpPr>
            <p:cNvPr id="10" name="Redondear rectángulo de esquina del mismo lado 7"/>
            <p:cNvSpPr/>
            <p:nvPr/>
          </p:nvSpPr>
          <p:spPr>
            <a:xfrm rot="16200000">
              <a:off x="8065366" y="2590623"/>
              <a:ext cx="2147906" cy="1178173"/>
            </a:xfrm>
            <a:prstGeom prst="round2SameRect">
              <a:avLst>
                <a:gd name="adj1" fmla="val 6306"/>
                <a:gd name="adj2" fmla="val 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s-ES" b="1" dirty="0">
                  <a:latin typeface="Arial" charset="0"/>
                  <a:ea typeface="Arial" charset="0"/>
                  <a:cs typeface="Arial" charset="0"/>
                </a:rPr>
                <a:t>Áreas de bajo desempeño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686800" y="6182021"/>
            <a:ext cx="3355410" cy="589589"/>
            <a:chOff x="8462682" y="53787"/>
            <a:chExt cx="3812611" cy="669925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62682" y="108630"/>
              <a:ext cx="1566342" cy="5124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32898" y="53787"/>
              <a:ext cx="2342395" cy="669925"/>
            </a:xfrm>
            <a:prstGeom prst="rect">
              <a:avLst/>
            </a:prstGeom>
          </p:spPr>
        </p:pic>
      </p:grpSp>
      <p:sp>
        <p:nvSpPr>
          <p:cNvPr id="16" name="Freeform 15"/>
          <p:cNvSpPr/>
          <p:nvPr/>
        </p:nvSpPr>
        <p:spPr>
          <a:xfrm>
            <a:off x="8408230" y="6246632"/>
            <a:ext cx="87657" cy="524978"/>
          </a:xfrm>
          <a:custGeom>
            <a:avLst/>
            <a:gdLst>
              <a:gd name="connsiteX0" fmla="*/ 1431722 w 1431722"/>
              <a:gd name="connsiteY0" fmla="*/ 0 h 5603160"/>
              <a:gd name="connsiteX1" fmla="*/ 1431722 w 1431722"/>
              <a:gd name="connsiteY1" fmla="*/ 5603160 h 5603160"/>
              <a:gd name="connsiteX2" fmla="*/ 1261017 w 1431722"/>
              <a:gd name="connsiteY2" fmla="*/ 5475509 h 5603160"/>
              <a:gd name="connsiteX3" fmla="*/ 0 w 1431722"/>
              <a:gd name="connsiteY3" fmla="*/ 2801580 h 5603160"/>
              <a:gd name="connsiteX4" fmla="*/ 1261017 w 1431722"/>
              <a:gd name="connsiteY4" fmla="*/ 127651 h 5603160"/>
              <a:gd name="connsiteX0" fmla="*/ 1431722 w 1523162"/>
              <a:gd name="connsiteY0" fmla="*/ 5603160 h 5694600"/>
              <a:gd name="connsiteX1" fmla="*/ 1261017 w 1523162"/>
              <a:gd name="connsiteY1" fmla="*/ 5475509 h 5694600"/>
              <a:gd name="connsiteX2" fmla="*/ 0 w 1523162"/>
              <a:gd name="connsiteY2" fmla="*/ 2801580 h 5694600"/>
              <a:gd name="connsiteX3" fmla="*/ 1261017 w 1523162"/>
              <a:gd name="connsiteY3" fmla="*/ 127651 h 5694600"/>
              <a:gd name="connsiteX4" fmla="*/ 1431722 w 1523162"/>
              <a:gd name="connsiteY4" fmla="*/ 0 h 5694600"/>
              <a:gd name="connsiteX5" fmla="*/ 1523162 w 1523162"/>
              <a:gd name="connsiteY5" fmla="*/ 5694600 h 5694600"/>
              <a:gd name="connsiteX0" fmla="*/ 1431722 w 1431722"/>
              <a:gd name="connsiteY0" fmla="*/ 5603160 h 5603160"/>
              <a:gd name="connsiteX1" fmla="*/ 1261017 w 1431722"/>
              <a:gd name="connsiteY1" fmla="*/ 5475509 h 5603160"/>
              <a:gd name="connsiteX2" fmla="*/ 0 w 1431722"/>
              <a:gd name="connsiteY2" fmla="*/ 2801580 h 5603160"/>
              <a:gd name="connsiteX3" fmla="*/ 1261017 w 1431722"/>
              <a:gd name="connsiteY3" fmla="*/ 127651 h 5603160"/>
              <a:gd name="connsiteX4" fmla="*/ 1431722 w 1431722"/>
              <a:gd name="connsiteY4" fmla="*/ 0 h 560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1722" h="5603160">
                <a:moveTo>
                  <a:pt x="1431722" y="5603160"/>
                </a:moveTo>
                <a:lnTo>
                  <a:pt x="1261017" y="5475509"/>
                </a:lnTo>
                <a:cubicBezTo>
                  <a:pt x="490883" y="4839938"/>
                  <a:pt x="0" y="3878085"/>
                  <a:pt x="0" y="2801580"/>
                </a:cubicBezTo>
                <a:cubicBezTo>
                  <a:pt x="0" y="1725076"/>
                  <a:pt x="490883" y="763223"/>
                  <a:pt x="1261017" y="127651"/>
                </a:cubicBezTo>
                <a:lnTo>
                  <a:pt x="1431722" y="0"/>
                </a:lnTo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hape 97"/>
          <p:cNvSpPr txBox="1"/>
          <p:nvPr/>
        </p:nvSpPr>
        <p:spPr>
          <a:xfrm>
            <a:off x="87255" y="6453695"/>
            <a:ext cx="4154961" cy="2743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x-none" sz="10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Misión de Crecimiento Verde</a:t>
            </a:r>
            <a:r>
              <a:rPr lang="x-none" sz="10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para Colombia</a:t>
            </a:r>
            <a:r>
              <a:rPr lang="es-ES_tradnl" sz="10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1000" baseline="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/ </a:t>
            </a:r>
            <a:r>
              <a:rPr lang="es-CO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Noviembre 2017</a:t>
            </a:r>
            <a:endParaRPr lang="x-none" sz="1000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79294" y="198066"/>
            <a:ext cx="11862916" cy="10762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B81C2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/>
              <a:t>Conservar el capital natural y asegurar la calidad de los recursos naturales debe ser una de las prioridades de Colombia</a:t>
            </a:r>
          </a:p>
        </p:txBody>
      </p:sp>
      <p:sp>
        <p:nvSpPr>
          <p:cNvPr id="19" name="Marcador de texto 3"/>
          <p:cNvSpPr txBox="1">
            <a:spLocks/>
          </p:cNvSpPr>
          <p:nvPr/>
        </p:nvSpPr>
        <p:spPr>
          <a:xfrm rot="10800000" flipV="1">
            <a:off x="6933062" y="5078234"/>
            <a:ext cx="5109146" cy="3283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Fuente: DNP, </a:t>
            </a:r>
            <a:r>
              <a:rPr lang="es-ES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Fedesarrollo</a:t>
            </a:r>
            <a:r>
              <a:rPr lang="es-E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GGGI, PNUMA, 2016 </a:t>
            </a:r>
          </a:p>
        </p:txBody>
      </p:sp>
      <p:grpSp>
        <p:nvGrpSpPr>
          <p:cNvPr id="36" name="Grupo 14"/>
          <p:cNvGrpSpPr/>
          <p:nvPr/>
        </p:nvGrpSpPr>
        <p:grpSpPr>
          <a:xfrm>
            <a:off x="265791" y="2114355"/>
            <a:ext cx="1318036" cy="888079"/>
            <a:chOff x="313468" y="1933181"/>
            <a:chExt cx="1318036" cy="888079"/>
          </a:xfrm>
        </p:grpSpPr>
        <p:cxnSp>
          <p:nvCxnSpPr>
            <p:cNvPr id="37" name="Conector recto 4"/>
            <p:cNvCxnSpPr/>
            <p:nvPr/>
          </p:nvCxnSpPr>
          <p:spPr>
            <a:xfrm>
              <a:off x="695400" y="2060848"/>
              <a:ext cx="0" cy="64807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8" name="Grupo 12"/>
            <p:cNvGrpSpPr/>
            <p:nvPr/>
          </p:nvGrpSpPr>
          <p:grpSpPr>
            <a:xfrm>
              <a:off x="313468" y="1933181"/>
              <a:ext cx="1318036" cy="888079"/>
              <a:chOff x="313468" y="1933181"/>
              <a:chExt cx="1318036" cy="888079"/>
            </a:xfrm>
          </p:grpSpPr>
          <p:cxnSp>
            <p:nvCxnSpPr>
              <p:cNvPr id="39" name="Conector recto 6"/>
              <p:cNvCxnSpPr/>
              <p:nvPr/>
            </p:nvCxnSpPr>
            <p:spPr>
              <a:xfrm>
                <a:off x="623392" y="2060848"/>
                <a:ext cx="14401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Conector recto 47"/>
              <p:cNvCxnSpPr/>
              <p:nvPr/>
            </p:nvCxnSpPr>
            <p:spPr>
              <a:xfrm>
                <a:off x="625175" y="2708920"/>
                <a:ext cx="14401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Conector recto 48"/>
              <p:cNvCxnSpPr/>
              <p:nvPr/>
            </p:nvCxnSpPr>
            <p:spPr>
              <a:xfrm>
                <a:off x="623392" y="2276872"/>
                <a:ext cx="14401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Conector recto 49"/>
              <p:cNvCxnSpPr/>
              <p:nvPr/>
            </p:nvCxnSpPr>
            <p:spPr>
              <a:xfrm>
                <a:off x="623392" y="2502591"/>
                <a:ext cx="14401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3" name="CuadroTexto 11"/>
              <p:cNvSpPr txBox="1"/>
              <p:nvPr/>
            </p:nvSpPr>
            <p:spPr>
              <a:xfrm>
                <a:off x="768934" y="1933181"/>
                <a:ext cx="78554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latin typeface="Arial" charset="0"/>
                    <a:ea typeface="Arial" charset="0"/>
                    <a:cs typeface="Arial" charset="0"/>
                  </a:rPr>
                  <a:t>Bueno</a:t>
                </a:r>
                <a:endParaRPr lang="es-ES" sz="900" b="1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4" name="CuadroTexto 50"/>
              <p:cNvSpPr txBox="1"/>
              <p:nvPr/>
            </p:nvSpPr>
            <p:spPr>
              <a:xfrm>
                <a:off x="768933" y="2146649"/>
                <a:ext cx="785543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latin typeface="Arial" charset="0"/>
                    <a:ea typeface="Arial" charset="0"/>
                    <a:cs typeface="Arial" charset="0"/>
                  </a:rPr>
                  <a:t>Promedio</a:t>
                </a:r>
                <a:endParaRPr lang="es-ES" sz="900" b="1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5" name="CuadroTexto 51"/>
              <p:cNvSpPr txBox="1"/>
              <p:nvPr/>
            </p:nvSpPr>
            <p:spPr>
              <a:xfrm>
                <a:off x="771713" y="2379467"/>
                <a:ext cx="53160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latin typeface="Arial" charset="0"/>
                    <a:ea typeface="Arial" charset="0"/>
                    <a:cs typeface="Arial" charset="0"/>
                  </a:rPr>
                  <a:t>Pobre</a:t>
                </a:r>
                <a:endParaRPr lang="es-ES" sz="900" b="1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6" name="CuadroTexto 52"/>
              <p:cNvSpPr txBox="1"/>
              <p:nvPr/>
            </p:nvSpPr>
            <p:spPr>
              <a:xfrm>
                <a:off x="774132" y="2590428"/>
                <a:ext cx="85737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latin typeface="Arial" charset="0"/>
                    <a:ea typeface="Arial" charset="0"/>
                    <a:cs typeface="Arial" charset="0"/>
                  </a:rPr>
                  <a:t>Muy pobre</a:t>
                </a:r>
                <a:endParaRPr lang="es-ES" sz="900" b="1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7" name="CuadroTexto 53"/>
              <p:cNvSpPr txBox="1"/>
              <p:nvPr/>
            </p:nvSpPr>
            <p:spPr>
              <a:xfrm>
                <a:off x="313468" y="1939557"/>
                <a:ext cx="44826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latin typeface="Arial" charset="0"/>
                    <a:ea typeface="Arial" charset="0"/>
                    <a:cs typeface="Arial" charset="0"/>
                  </a:rPr>
                  <a:t>100</a:t>
                </a:r>
                <a:endParaRPr lang="es-ES" sz="900" b="1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8" name="CuadroTexto 54"/>
              <p:cNvSpPr txBox="1"/>
              <p:nvPr/>
            </p:nvSpPr>
            <p:spPr>
              <a:xfrm>
                <a:off x="367808" y="2146189"/>
                <a:ext cx="3231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latin typeface="Arial" charset="0"/>
                    <a:ea typeface="Arial" charset="0"/>
                    <a:cs typeface="Arial" charset="0"/>
                  </a:rPr>
                  <a:t>50</a:t>
                </a:r>
                <a:endParaRPr lang="es-ES" sz="900" b="1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49" name="CuadroTexto 55"/>
              <p:cNvSpPr txBox="1"/>
              <p:nvPr/>
            </p:nvSpPr>
            <p:spPr>
              <a:xfrm>
                <a:off x="427935" y="2367785"/>
                <a:ext cx="312183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latin typeface="Arial" charset="0"/>
                    <a:ea typeface="Arial" charset="0"/>
                    <a:cs typeface="Arial" charset="0"/>
                  </a:rPr>
                  <a:t>0</a:t>
                </a:r>
                <a:endParaRPr lang="es-ES" sz="900" b="1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50" name="CuadroTexto 56"/>
              <p:cNvSpPr txBox="1"/>
              <p:nvPr/>
            </p:nvSpPr>
            <p:spPr>
              <a:xfrm>
                <a:off x="324348" y="2590428"/>
                <a:ext cx="36858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latin typeface="Arial" charset="0"/>
                    <a:ea typeface="Arial" charset="0"/>
                    <a:cs typeface="Arial" charset="0"/>
                  </a:rPr>
                  <a:t>-50</a:t>
                </a:r>
                <a:endParaRPr lang="es-ES" sz="900" b="1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8876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/>
          <p:nvPr/>
        </p:nvGrpSpPr>
        <p:grpSpPr>
          <a:xfrm>
            <a:off x="6933064" y="1244418"/>
            <a:ext cx="4855283" cy="4128795"/>
            <a:chOff x="593864" y="4490671"/>
            <a:chExt cx="4637785" cy="3663066"/>
          </a:xfrm>
        </p:grpSpPr>
        <p:grpSp>
          <p:nvGrpSpPr>
            <p:cNvPr id="7" name="Agrupar 6"/>
            <p:cNvGrpSpPr/>
            <p:nvPr/>
          </p:nvGrpSpPr>
          <p:grpSpPr>
            <a:xfrm>
              <a:off x="593864" y="7362130"/>
              <a:ext cx="4637785" cy="791607"/>
              <a:chOff x="8550231" y="5010311"/>
              <a:chExt cx="3375137" cy="621589"/>
            </a:xfrm>
          </p:grpSpPr>
          <p:sp>
            <p:nvSpPr>
              <p:cNvPr id="11" name="Redondear rectángulo de esquina del mismo lado 7"/>
              <p:cNvSpPr/>
              <p:nvPr/>
            </p:nvSpPr>
            <p:spPr>
              <a:xfrm rot="16200000">
                <a:off x="10516097" y="4222630"/>
                <a:ext cx="621585" cy="2196956"/>
              </a:xfrm>
              <a:prstGeom prst="round2SameRect">
                <a:avLst>
                  <a:gd name="adj1" fmla="val 0"/>
                  <a:gd name="adj2" fmla="val 12155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marL="39687">
                  <a:buClr>
                    <a:srgbClr val="B81C28"/>
                  </a:buClr>
                </a:pPr>
                <a:r>
                  <a:rPr lang="es-E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Intensidad del carbono</a:t>
                </a:r>
              </a:p>
            </p:txBody>
          </p:sp>
          <p:sp>
            <p:nvSpPr>
              <p:cNvPr id="12" name="Redondear rectángulo de esquina del mismo lado 8"/>
              <p:cNvSpPr/>
              <p:nvPr/>
            </p:nvSpPr>
            <p:spPr>
              <a:xfrm rot="16200000">
                <a:off x="8828526" y="4732016"/>
                <a:ext cx="621585" cy="1178176"/>
              </a:xfrm>
              <a:prstGeom prst="round2SameRect">
                <a:avLst>
                  <a:gd name="adj1" fmla="val 11704"/>
                  <a:gd name="adj2" fmla="val 0"/>
                </a:avLst>
              </a:prstGeom>
              <a:solidFill>
                <a:srgbClr val="C0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s-CO" b="1" dirty="0">
                    <a:latin typeface="Arial" charset="0"/>
                    <a:ea typeface="Arial" charset="0"/>
                    <a:cs typeface="Arial" charset="0"/>
                  </a:rPr>
                  <a:t>Área de alto desempeño</a:t>
                </a:r>
              </a:p>
            </p:txBody>
          </p:sp>
        </p:grpSp>
        <p:grpSp>
          <p:nvGrpSpPr>
            <p:cNvPr id="8" name="Agrupar 5"/>
            <p:cNvGrpSpPr/>
            <p:nvPr/>
          </p:nvGrpSpPr>
          <p:grpSpPr>
            <a:xfrm>
              <a:off x="593865" y="4490671"/>
              <a:ext cx="4637781" cy="2735402"/>
              <a:chOff x="8550232" y="2105757"/>
              <a:chExt cx="3375134" cy="2147906"/>
            </a:xfrm>
          </p:grpSpPr>
          <p:sp>
            <p:nvSpPr>
              <p:cNvPr id="9" name="Redondear rectángulo de esquina del mismo lado 6"/>
              <p:cNvSpPr/>
              <p:nvPr/>
            </p:nvSpPr>
            <p:spPr>
              <a:xfrm rot="16200000">
                <a:off x="9752934" y="2081229"/>
                <a:ext cx="2147902" cy="2196963"/>
              </a:xfrm>
              <a:prstGeom prst="round2SameRect">
                <a:avLst>
                  <a:gd name="adj1" fmla="val 0"/>
                  <a:gd name="adj2" fmla="val 504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marL="342900" indent="-257175">
                  <a:spcBef>
                    <a:spcPts val="600"/>
                  </a:spcBef>
                  <a:spcAft>
                    <a:spcPts val="600"/>
                  </a:spcAft>
                  <a:buClr>
                    <a:srgbClr val="B81C28"/>
                  </a:buClr>
                  <a:buAutoNum type="arabicPeriod"/>
                </a:pPr>
                <a:r>
                  <a:rPr lang="es-CO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Emisiones de CO</a:t>
                </a:r>
                <a:r>
                  <a:rPr lang="es-CO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2</a:t>
                </a:r>
              </a:p>
              <a:p>
                <a:pPr marL="342900" indent="-257175">
                  <a:spcBef>
                    <a:spcPts val="600"/>
                  </a:spcBef>
                  <a:spcAft>
                    <a:spcPts val="600"/>
                  </a:spcAft>
                  <a:buClr>
                    <a:srgbClr val="B81C28"/>
                  </a:buClr>
                  <a:buAutoNum type="arabicPeriod"/>
                </a:pPr>
                <a:r>
                  <a:rPr lang="es-CO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Energías renovables</a:t>
                </a:r>
              </a:p>
              <a:p>
                <a:pPr marL="342900" indent="-257175">
                  <a:spcBef>
                    <a:spcPts val="600"/>
                  </a:spcBef>
                  <a:spcAft>
                    <a:spcPts val="600"/>
                  </a:spcAft>
                  <a:buClr>
                    <a:srgbClr val="B81C28"/>
                  </a:buClr>
                  <a:buAutoNum type="arabicPeriod"/>
                </a:pPr>
                <a:r>
                  <a:rPr lang="es-CO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Vulnerabilidad al cambio climático</a:t>
                </a:r>
              </a:p>
            </p:txBody>
          </p:sp>
          <p:sp>
            <p:nvSpPr>
              <p:cNvPr id="10" name="Redondear rectángulo de esquina del mismo lado 7"/>
              <p:cNvSpPr/>
              <p:nvPr/>
            </p:nvSpPr>
            <p:spPr>
              <a:xfrm rot="16200000">
                <a:off x="8065366" y="2590623"/>
                <a:ext cx="2147906" cy="1178173"/>
              </a:xfrm>
              <a:prstGeom prst="round2SameRect">
                <a:avLst>
                  <a:gd name="adj1" fmla="val 6306"/>
                  <a:gd name="adj2" fmla="val 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s-ES" b="1" dirty="0">
                    <a:latin typeface="Arial" charset="0"/>
                    <a:ea typeface="Arial" charset="0"/>
                    <a:cs typeface="Arial" charset="0"/>
                  </a:rPr>
                  <a:t>Áreas de bajo desempeño</a:t>
                </a: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8686800" y="6182021"/>
            <a:ext cx="3355410" cy="589589"/>
            <a:chOff x="8462682" y="53787"/>
            <a:chExt cx="3812611" cy="669925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62682" y="108630"/>
              <a:ext cx="1566342" cy="5124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32898" y="53787"/>
              <a:ext cx="2342395" cy="669925"/>
            </a:xfrm>
            <a:prstGeom prst="rect">
              <a:avLst/>
            </a:prstGeom>
          </p:spPr>
        </p:pic>
      </p:grpSp>
      <p:sp>
        <p:nvSpPr>
          <p:cNvPr id="16" name="Freeform 15"/>
          <p:cNvSpPr/>
          <p:nvPr/>
        </p:nvSpPr>
        <p:spPr>
          <a:xfrm>
            <a:off x="8408230" y="6246632"/>
            <a:ext cx="87657" cy="524978"/>
          </a:xfrm>
          <a:custGeom>
            <a:avLst/>
            <a:gdLst>
              <a:gd name="connsiteX0" fmla="*/ 1431722 w 1431722"/>
              <a:gd name="connsiteY0" fmla="*/ 0 h 5603160"/>
              <a:gd name="connsiteX1" fmla="*/ 1431722 w 1431722"/>
              <a:gd name="connsiteY1" fmla="*/ 5603160 h 5603160"/>
              <a:gd name="connsiteX2" fmla="*/ 1261017 w 1431722"/>
              <a:gd name="connsiteY2" fmla="*/ 5475509 h 5603160"/>
              <a:gd name="connsiteX3" fmla="*/ 0 w 1431722"/>
              <a:gd name="connsiteY3" fmla="*/ 2801580 h 5603160"/>
              <a:gd name="connsiteX4" fmla="*/ 1261017 w 1431722"/>
              <a:gd name="connsiteY4" fmla="*/ 127651 h 5603160"/>
              <a:gd name="connsiteX0" fmla="*/ 1431722 w 1523162"/>
              <a:gd name="connsiteY0" fmla="*/ 5603160 h 5694600"/>
              <a:gd name="connsiteX1" fmla="*/ 1261017 w 1523162"/>
              <a:gd name="connsiteY1" fmla="*/ 5475509 h 5694600"/>
              <a:gd name="connsiteX2" fmla="*/ 0 w 1523162"/>
              <a:gd name="connsiteY2" fmla="*/ 2801580 h 5694600"/>
              <a:gd name="connsiteX3" fmla="*/ 1261017 w 1523162"/>
              <a:gd name="connsiteY3" fmla="*/ 127651 h 5694600"/>
              <a:gd name="connsiteX4" fmla="*/ 1431722 w 1523162"/>
              <a:gd name="connsiteY4" fmla="*/ 0 h 5694600"/>
              <a:gd name="connsiteX5" fmla="*/ 1523162 w 1523162"/>
              <a:gd name="connsiteY5" fmla="*/ 5694600 h 5694600"/>
              <a:gd name="connsiteX0" fmla="*/ 1431722 w 1431722"/>
              <a:gd name="connsiteY0" fmla="*/ 5603160 h 5603160"/>
              <a:gd name="connsiteX1" fmla="*/ 1261017 w 1431722"/>
              <a:gd name="connsiteY1" fmla="*/ 5475509 h 5603160"/>
              <a:gd name="connsiteX2" fmla="*/ 0 w 1431722"/>
              <a:gd name="connsiteY2" fmla="*/ 2801580 h 5603160"/>
              <a:gd name="connsiteX3" fmla="*/ 1261017 w 1431722"/>
              <a:gd name="connsiteY3" fmla="*/ 127651 h 5603160"/>
              <a:gd name="connsiteX4" fmla="*/ 1431722 w 1431722"/>
              <a:gd name="connsiteY4" fmla="*/ 0 h 560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1722" h="5603160">
                <a:moveTo>
                  <a:pt x="1431722" y="5603160"/>
                </a:moveTo>
                <a:lnTo>
                  <a:pt x="1261017" y="5475509"/>
                </a:lnTo>
                <a:cubicBezTo>
                  <a:pt x="490883" y="4839938"/>
                  <a:pt x="0" y="3878085"/>
                  <a:pt x="0" y="2801580"/>
                </a:cubicBezTo>
                <a:cubicBezTo>
                  <a:pt x="0" y="1725076"/>
                  <a:pt x="490883" y="763223"/>
                  <a:pt x="1261017" y="127651"/>
                </a:cubicBezTo>
                <a:lnTo>
                  <a:pt x="1431722" y="0"/>
                </a:lnTo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hape 97"/>
          <p:cNvSpPr txBox="1"/>
          <p:nvPr/>
        </p:nvSpPr>
        <p:spPr>
          <a:xfrm>
            <a:off x="87255" y="6453695"/>
            <a:ext cx="4154961" cy="2743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x-none" sz="10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Misión de Crecimiento Verde</a:t>
            </a:r>
            <a:r>
              <a:rPr lang="x-none" sz="10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para Colombia</a:t>
            </a:r>
            <a:r>
              <a:rPr lang="es-ES_tradnl" sz="1000" baseline="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1000" baseline="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/ </a:t>
            </a:r>
            <a:r>
              <a:rPr lang="es-CO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Noviembre 2017</a:t>
            </a:r>
            <a:endParaRPr lang="x-none" sz="1000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79294" y="198066"/>
            <a:ext cx="11862916" cy="7285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B81C2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CO" sz="2800" dirty="0"/>
              <a:t>El país es más vulnerable al cambio climático que países OCDE, aunque contribuye menos en emisiones de </a:t>
            </a:r>
            <a:r>
              <a:rPr lang="es-ES" sz="2800" dirty="0"/>
              <a:t>CO</a:t>
            </a:r>
            <a:r>
              <a:rPr lang="es-ES" sz="2800" baseline="-25000" dirty="0"/>
              <a:t>2</a:t>
            </a:r>
            <a:endParaRPr lang="en-US" sz="3000" baseline="-25000" dirty="0"/>
          </a:p>
        </p:txBody>
      </p:sp>
      <p:sp>
        <p:nvSpPr>
          <p:cNvPr id="19" name="Marcador de texto 3"/>
          <p:cNvSpPr txBox="1">
            <a:spLocks/>
          </p:cNvSpPr>
          <p:nvPr/>
        </p:nvSpPr>
        <p:spPr>
          <a:xfrm rot="10800000" flipV="1">
            <a:off x="6933062" y="5526560"/>
            <a:ext cx="5109146" cy="3283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Fuente: DNP, </a:t>
            </a:r>
            <a:r>
              <a:rPr lang="es-ES" sz="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Fedesarrollo</a:t>
            </a:r>
            <a:r>
              <a:rPr lang="es-E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GGGI, PNUMA, 2016 </a:t>
            </a:r>
          </a:p>
        </p:txBody>
      </p:sp>
      <p:graphicFrame>
        <p:nvGraphicFramePr>
          <p:cNvPr id="20" name="Gráfico 11"/>
          <p:cNvGraphicFramePr>
            <a:graphicFrameLocks/>
          </p:cNvGraphicFramePr>
          <p:nvPr>
            <p:extLst/>
          </p:nvPr>
        </p:nvGraphicFramePr>
        <p:xfrm>
          <a:off x="472826" y="684220"/>
          <a:ext cx="6091897" cy="6068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1" name="Grupo 30"/>
          <p:cNvGrpSpPr/>
          <p:nvPr/>
        </p:nvGrpSpPr>
        <p:grpSpPr>
          <a:xfrm>
            <a:off x="247139" y="1985120"/>
            <a:ext cx="1795973" cy="881703"/>
            <a:chOff x="313468" y="1939557"/>
            <a:chExt cx="1318036" cy="881703"/>
          </a:xfrm>
        </p:grpSpPr>
        <p:cxnSp>
          <p:nvCxnSpPr>
            <p:cNvPr id="22" name="Conector recto 31"/>
            <p:cNvCxnSpPr/>
            <p:nvPr/>
          </p:nvCxnSpPr>
          <p:spPr>
            <a:xfrm>
              <a:off x="695400" y="2060848"/>
              <a:ext cx="0" cy="64807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3" name="Grupo 32"/>
            <p:cNvGrpSpPr/>
            <p:nvPr/>
          </p:nvGrpSpPr>
          <p:grpSpPr>
            <a:xfrm>
              <a:off x="313468" y="1939557"/>
              <a:ext cx="1318036" cy="881703"/>
              <a:chOff x="313468" y="1939557"/>
              <a:chExt cx="1318036" cy="881703"/>
            </a:xfrm>
          </p:grpSpPr>
          <p:cxnSp>
            <p:nvCxnSpPr>
              <p:cNvPr id="24" name="Conector recto 35"/>
              <p:cNvCxnSpPr/>
              <p:nvPr/>
            </p:nvCxnSpPr>
            <p:spPr>
              <a:xfrm>
                <a:off x="623392" y="2060848"/>
                <a:ext cx="14401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Conector recto 36"/>
              <p:cNvCxnSpPr/>
              <p:nvPr/>
            </p:nvCxnSpPr>
            <p:spPr>
              <a:xfrm>
                <a:off x="625175" y="2708920"/>
                <a:ext cx="14401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Conector recto 37"/>
              <p:cNvCxnSpPr/>
              <p:nvPr/>
            </p:nvCxnSpPr>
            <p:spPr>
              <a:xfrm>
                <a:off x="623392" y="2276872"/>
                <a:ext cx="14401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Conector recto 38"/>
              <p:cNvCxnSpPr/>
              <p:nvPr/>
            </p:nvCxnSpPr>
            <p:spPr>
              <a:xfrm>
                <a:off x="623392" y="2502591"/>
                <a:ext cx="144016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CuadroTexto 43"/>
              <p:cNvSpPr txBox="1"/>
              <p:nvPr/>
            </p:nvSpPr>
            <p:spPr>
              <a:xfrm>
                <a:off x="768933" y="1940321"/>
                <a:ext cx="721237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Bueno</a:t>
                </a:r>
                <a:endParaRPr lang="es-ES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29" name="CuadroTexto 44"/>
              <p:cNvSpPr txBox="1"/>
              <p:nvPr/>
            </p:nvSpPr>
            <p:spPr>
              <a:xfrm>
                <a:off x="768933" y="2168505"/>
                <a:ext cx="86257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Promedio</a:t>
                </a:r>
                <a:endParaRPr lang="es-ES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0" name="CuadroTexto 45"/>
              <p:cNvSpPr txBox="1"/>
              <p:nvPr/>
            </p:nvSpPr>
            <p:spPr>
              <a:xfrm>
                <a:off x="771713" y="2379467"/>
                <a:ext cx="53160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Pobre</a:t>
                </a:r>
                <a:endParaRPr lang="es-ES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1" name="CuadroTexto 46"/>
              <p:cNvSpPr txBox="1"/>
              <p:nvPr/>
            </p:nvSpPr>
            <p:spPr>
              <a:xfrm>
                <a:off x="774132" y="2590428"/>
                <a:ext cx="857372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Muy pobre</a:t>
                </a:r>
                <a:endParaRPr lang="es-ES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2" name="CuadroTexto 47"/>
              <p:cNvSpPr txBox="1"/>
              <p:nvPr/>
            </p:nvSpPr>
            <p:spPr>
              <a:xfrm>
                <a:off x="313468" y="1939557"/>
                <a:ext cx="44826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100</a:t>
                </a:r>
                <a:endParaRPr lang="es-ES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3" name="CuadroTexto 48"/>
              <p:cNvSpPr txBox="1"/>
              <p:nvPr/>
            </p:nvSpPr>
            <p:spPr>
              <a:xfrm>
                <a:off x="367808" y="2146189"/>
                <a:ext cx="32315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50</a:t>
                </a:r>
                <a:endParaRPr lang="es-ES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4" name="CuadroTexto 49"/>
              <p:cNvSpPr txBox="1"/>
              <p:nvPr/>
            </p:nvSpPr>
            <p:spPr>
              <a:xfrm>
                <a:off x="427935" y="2367785"/>
                <a:ext cx="312183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0</a:t>
                </a:r>
                <a:endParaRPr lang="es-ES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  <p:sp>
            <p:nvSpPr>
              <p:cNvPr id="35" name="CuadroTexto 50"/>
              <p:cNvSpPr txBox="1"/>
              <p:nvPr/>
            </p:nvSpPr>
            <p:spPr>
              <a:xfrm>
                <a:off x="324348" y="2590428"/>
                <a:ext cx="36858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9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rPr>
                  <a:t>-50</a:t>
                </a:r>
                <a:endParaRPr lang="es-ES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485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681" y="0"/>
            <a:ext cx="10340209" cy="6858000"/>
          </a:xfrm>
          <a:prstGeom prst="rect">
            <a:avLst/>
          </a:prstGeom>
        </p:spPr>
      </p:pic>
      <p:sp>
        <p:nvSpPr>
          <p:cNvPr id="26" name="8 Rectángulo"/>
          <p:cNvSpPr/>
          <p:nvPr/>
        </p:nvSpPr>
        <p:spPr>
          <a:xfrm>
            <a:off x="-24681" y="0"/>
            <a:ext cx="7318957" cy="3717032"/>
          </a:xfrm>
          <a:prstGeom prst="rect">
            <a:avLst/>
          </a:prstGeom>
          <a:gradFill>
            <a:gsLst>
              <a:gs pos="0">
                <a:schemeClr val="tx1">
                  <a:alpha val="61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white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 flipH="1">
            <a:off x="5679028" y="-2"/>
            <a:ext cx="6512971" cy="6864929"/>
          </a:xfrm>
          <a:custGeom>
            <a:avLst/>
            <a:gdLst>
              <a:gd name="connsiteX0" fmla="*/ 0 w 6512971"/>
              <a:gd name="connsiteY0" fmla="*/ 0 h 6858000"/>
              <a:gd name="connsiteX1" fmla="*/ 5853797 w 6512971"/>
              <a:gd name="connsiteY1" fmla="*/ 0 h 6858000"/>
              <a:gd name="connsiteX2" fmla="*/ 5788922 w 6512971"/>
              <a:gd name="connsiteY2" fmla="*/ 126667 h 6858000"/>
              <a:gd name="connsiteX3" fmla="*/ 5155530 w 6512971"/>
              <a:gd name="connsiteY3" fmla="*/ 2911363 h 6858000"/>
              <a:gd name="connsiteX4" fmla="*/ 6431581 w 6512971"/>
              <a:gd name="connsiteY4" fmla="*/ 6754429 h 6858000"/>
              <a:gd name="connsiteX5" fmla="*/ 6512971 w 6512971"/>
              <a:gd name="connsiteY5" fmla="*/ 6858000 h 6858000"/>
              <a:gd name="connsiteX6" fmla="*/ 0 w 65129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2971" h="6858000">
                <a:moveTo>
                  <a:pt x="0" y="0"/>
                </a:moveTo>
                <a:lnTo>
                  <a:pt x="5853797" y="0"/>
                </a:lnTo>
                <a:lnTo>
                  <a:pt x="5788922" y="126667"/>
                </a:lnTo>
                <a:cubicBezTo>
                  <a:pt x="5383006" y="969080"/>
                  <a:pt x="5155530" y="1913657"/>
                  <a:pt x="5155530" y="2911363"/>
                </a:cubicBezTo>
                <a:cubicBezTo>
                  <a:pt x="5155530" y="4352495"/>
                  <a:pt x="5630139" y="5682776"/>
                  <a:pt x="6431581" y="6754429"/>
                </a:cubicBezTo>
                <a:lnTo>
                  <a:pt x="651297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4847" y="539141"/>
            <a:ext cx="4267200" cy="139598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31660" y="6369181"/>
            <a:ext cx="30770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Fuente: Presidencia de la República </a:t>
            </a:r>
            <a:r>
              <a:rPr lang="es-ES_tradnl" sz="10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- APC</a:t>
            </a:r>
            <a:endParaRPr lang="es-ES_tradnl" sz="1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67457" y="250383"/>
            <a:ext cx="27155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4000" dirty="0">
                <a:solidFill>
                  <a:schemeClr val="bg1"/>
                </a:solidFill>
                <a:latin typeface="Futura Std Medium" charset="0"/>
                <a:ea typeface="Futura Std Medium" charset="0"/>
                <a:cs typeface="Futura Std Medium" charset="0"/>
              </a:rPr>
              <a:t>AGENDA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95139" y="1238377"/>
            <a:ext cx="4673630" cy="193899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</a:rPr>
              <a:t>Objetivos y estructura de la Misión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4868769" y="1326714"/>
            <a:ext cx="1686522" cy="1686523"/>
            <a:chOff x="1988797" y="667262"/>
            <a:chExt cx="2436787" cy="2436788"/>
          </a:xfrm>
        </p:grpSpPr>
        <p:sp>
          <p:nvSpPr>
            <p:cNvPr id="28" name="Oval 27"/>
            <p:cNvSpPr/>
            <p:nvPr/>
          </p:nvSpPr>
          <p:spPr>
            <a:xfrm>
              <a:off x="1988797" y="667262"/>
              <a:ext cx="2436787" cy="243678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95609" y="954631"/>
              <a:ext cx="1091353" cy="1912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0" dirty="0">
                  <a:solidFill>
                    <a:srgbClr val="FFB300"/>
                  </a:solidFill>
                </a:rPr>
                <a:t>2</a:t>
              </a:r>
            </a:p>
          </p:txBody>
        </p:sp>
      </p:grpSp>
      <p:pic>
        <p:nvPicPr>
          <p:cNvPr id="21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5240" y="2358773"/>
            <a:ext cx="5724445" cy="1637192"/>
          </a:xfrm>
          <a:prstGeom prst="rect">
            <a:avLst/>
          </a:prstGeom>
        </p:spPr>
      </p:pic>
      <p:sp>
        <p:nvSpPr>
          <p:cNvPr id="25" name="Shape 55"/>
          <p:cNvSpPr txBox="1"/>
          <p:nvPr/>
        </p:nvSpPr>
        <p:spPr>
          <a:xfrm>
            <a:off x="7011674" y="3753141"/>
            <a:ext cx="5273237" cy="505813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r>
              <a:rPr lang="x-none" sz="2400" dirty="0">
                <a:solidFill>
                  <a:srgbClr val="A4091F"/>
                </a:solidFill>
                <a:latin typeface="Futura Std Medium" charset="0"/>
                <a:ea typeface="Futura Std Medium" charset="0"/>
                <a:cs typeface="Futura Std Medium" charset="0"/>
              </a:rPr>
              <a:t>Departamento Nacional </a:t>
            </a:r>
            <a:r>
              <a:rPr lang="es-CO" sz="2400" dirty="0">
                <a:solidFill>
                  <a:srgbClr val="A4091F"/>
                </a:solidFill>
                <a:latin typeface="Futura Std Medium" charset="0"/>
                <a:ea typeface="Futura Std Medium" charset="0"/>
                <a:cs typeface="Futura Std Medium" charset="0"/>
              </a:rPr>
              <a:t>d</a:t>
            </a:r>
            <a:r>
              <a:rPr lang="x-none" sz="2400" dirty="0">
                <a:solidFill>
                  <a:srgbClr val="A4091F"/>
                </a:solidFill>
                <a:latin typeface="Futura Std Medium" charset="0"/>
                <a:ea typeface="Futura Std Medium" charset="0"/>
                <a:cs typeface="Futura Std Medium" charset="0"/>
              </a:rPr>
              <a:t>e Planeación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0039E800-A476-4A56-860D-5ACF98986E58}"/>
              </a:ext>
            </a:extLst>
          </p:cNvPr>
          <p:cNvSpPr/>
          <p:nvPr/>
        </p:nvSpPr>
        <p:spPr>
          <a:xfrm>
            <a:off x="6197648" y="6126617"/>
            <a:ext cx="60872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  <a:hlinkClick r:id="rId5"/>
              </a:rPr>
              <a:t>www.</a:t>
            </a:r>
            <a:r>
              <a:rPr lang="x-none" sz="2400" b="1" dirty="0">
                <a:solidFill>
                  <a:srgbClr val="A4091F"/>
                </a:solidFill>
                <a:latin typeface="Futura Std Book" panose="020B0502020204020303" pitchFamily="34" charset="0"/>
                <a:hlinkClick r:id="rId5"/>
              </a:rPr>
              <a:t>dnp</a:t>
            </a:r>
            <a:r>
              <a:rPr lang="x-non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  <a:hlinkClick r:id="rId5"/>
              </a:rPr>
              <a:t>.gov.co</a:t>
            </a:r>
            <a:r>
              <a:rPr lang="es-MX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  <a:hlinkClick r:id="rId5"/>
              </a:rPr>
              <a:t>/Crecimiento-Verde</a:t>
            </a:r>
            <a:endParaRPr lang="es-MX" sz="2400" b="1" dirty="0">
              <a:solidFill>
                <a:schemeClr val="tx1">
                  <a:lumMod val="65000"/>
                  <a:lumOff val="35000"/>
                </a:schemeClr>
              </a:solidFill>
              <a:latin typeface="Futura Std Medium" charset="0"/>
              <a:ea typeface="Futura Std Medium" charset="0"/>
              <a:cs typeface="Futura Std Medium" charset="0"/>
            </a:endParaRPr>
          </a:p>
          <a:p>
            <a:pPr algn="ctr"/>
            <a:endParaRPr lang="x-none" sz="2400" b="1" dirty="0">
              <a:solidFill>
                <a:schemeClr val="tx1">
                  <a:lumMod val="65000"/>
                  <a:lumOff val="35000"/>
                </a:schemeClr>
              </a:solidFill>
              <a:latin typeface="Futura Std Medium" charset="0"/>
              <a:ea typeface="Futura Std Medium" charset="0"/>
              <a:cs typeface="Futura Std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44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>
            <a:spLocks/>
          </p:cNvSpPr>
          <p:nvPr/>
        </p:nvSpPr>
        <p:spPr>
          <a:xfrm>
            <a:off x="179294" y="198066"/>
            <a:ext cx="2690835" cy="11379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B81C2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/>
              <a:t>Objetivos </a:t>
            </a:r>
          </a:p>
        </p:txBody>
      </p:sp>
      <p:sp>
        <p:nvSpPr>
          <p:cNvPr id="98" name="CuadroTexto 11"/>
          <p:cNvSpPr txBox="1"/>
          <p:nvPr/>
        </p:nvSpPr>
        <p:spPr>
          <a:xfrm>
            <a:off x="8490362" y="1295702"/>
            <a:ext cx="3269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Uso eficiente de los recursos</a:t>
            </a:r>
            <a:endParaRPr lang="es-ES" sz="20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9" name="CuadroTexto 36"/>
          <p:cNvSpPr txBox="1"/>
          <p:nvPr/>
        </p:nvSpPr>
        <p:spPr>
          <a:xfrm>
            <a:off x="8490362" y="2847539"/>
            <a:ext cx="32753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Nuevas oportunidades económicas basadas en el uso sostenible del capital natural</a:t>
            </a:r>
            <a:endParaRPr lang="es-ES" sz="20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0" name="CuadroTexto 37"/>
          <p:cNvSpPr txBox="1"/>
          <p:nvPr/>
        </p:nvSpPr>
        <p:spPr>
          <a:xfrm>
            <a:off x="8586643" y="4711152"/>
            <a:ext cx="30765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Oferta y demanda de fuerza laboral para el crecimiento verde</a:t>
            </a:r>
            <a:endParaRPr lang="es-ES" sz="20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7101876" y="1188144"/>
            <a:ext cx="1186577" cy="1143686"/>
            <a:chOff x="8318933" y="1477110"/>
            <a:chExt cx="1186577" cy="1143686"/>
          </a:xfrm>
        </p:grpSpPr>
        <p:sp>
          <p:nvSpPr>
            <p:cNvPr id="95" name="Diagrama de flujo: conector fuera de página 10"/>
            <p:cNvSpPr/>
            <p:nvPr/>
          </p:nvSpPr>
          <p:spPr>
            <a:xfrm>
              <a:off x="8318933" y="1477110"/>
              <a:ext cx="1186577" cy="1143686"/>
            </a:xfrm>
            <a:prstGeom prst="flowChartOffpageConnector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Futura Std Book"/>
                <a:cs typeface="Futura Std Book"/>
              </a:endParaRPr>
            </a:p>
          </p:txBody>
        </p:sp>
        <p:sp>
          <p:nvSpPr>
            <p:cNvPr id="101" name="Elipse 100"/>
            <p:cNvSpPr/>
            <p:nvPr/>
          </p:nvSpPr>
          <p:spPr>
            <a:xfrm>
              <a:off x="8388468" y="1516372"/>
              <a:ext cx="1004466" cy="941287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08" name="Grupo 107"/>
          <p:cNvGrpSpPr/>
          <p:nvPr/>
        </p:nvGrpSpPr>
        <p:grpSpPr>
          <a:xfrm>
            <a:off x="7101877" y="2876933"/>
            <a:ext cx="1186577" cy="1143686"/>
            <a:chOff x="9472243" y="1454291"/>
            <a:chExt cx="1186577" cy="1143686"/>
          </a:xfrm>
        </p:grpSpPr>
        <p:sp>
          <p:nvSpPr>
            <p:cNvPr id="96" name="Diagrama de flujo: conector fuera de página 34"/>
            <p:cNvSpPr/>
            <p:nvPr/>
          </p:nvSpPr>
          <p:spPr>
            <a:xfrm>
              <a:off x="9472243" y="1454291"/>
              <a:ext cx="1186577" cy="1143686"/>
            </a:xfrm>
            <a:prstGeom prst="flowChartOffpageConnector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Futura Std Book"/>
                <a:cs typeface="Futura Std Book"/>
              </a:endParaRPr>
            </a:p>
          </p:txBody>
        </p:sp>
        <p:sp>
          <p:nvSpPr>
            <p:cNvPr id="102" name="Elipse 39"/>
            <p:cNvSpPr/>
            <p:nvPr/>
          </p:nvSpPr>
          <p:spPr>
            <a:xfrm>
              <a:off x="9533946" y="1497993"/>
              <a:ext cx="997193" cy="926158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tint val="50000"/>
                <a:hueOff val="1037118"/>
                <a:satOff val="50000"/>
                <a:lumOff val="991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05" name="Grupo 104"/>
          <p:cNvGrpSpPr/>
          <p:nvPr/>
        </p:nvGrpSpPr>
        <p:grpSpPr>
          <a:xfrm>
            <a:off x="7101876" y="4632361"/>
            <a:ext cx="1186577" cy="1143686"/>
            <a:chOff x="9354834" y="3806908"/>
            <a:chExt cx="1186577" cy="1143686"/>
          </a:xfrm>
        </p:grpSpPr>
        <p:sp>
          <p:nvSpPr>
            <p:cNvPr id="97" name="Diagrama de flujo: conector fuera de página 35"/>
            <p:cNvSpPr/>
            <p:nvPr/>
          </p:nvSpPr>
          <p:spPr>
            <a:xfrm>
              <a:off x="9354834" y="3806908"/>
              <a:ext cx="1186577" cy="1143686"/>
            </a:xfrm>
            <a:prstGeom prst="flowChartOffpageConnector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Futura Std Book"/>
                <a:cs typeface="Futura Std Book"/>
              </a:endParaRPr>
            </a:p>
          </p:txBody>
        </p:sp>
        <p:sp>
          <p:nvSpPr>
            <p:cNvPr id="103" name="Elipse 41"/>
            <p:cNvSpPr/>
            <p:nvPr/>
          </p:nvSpPr>
          <p:spPr>
            <a:xfrm>
              <a:off x="9456059" y="3848807"/>
              <a:ext cx="963712" cy="909686"/>
            </a:xfrm>
            <a:prstGeom prst="ellipse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tint val="50000"/>
                <a:hueOff val="2074236"/>
                <a:satOff val="100000"/>
                <a:lumOff val="1983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06" name="Title 1"/>
          <p:cNvSpPr txBox="1">
            <a:spLocks/>
          </p:cNvSpPr>
          <p:nvPr/>
        </p:nvSpPr>
        <p:spPr>
          <a:xfrm>
            <a:off x="6381242" y="225210"/>
            <a:ext cx="3674153" cy="11379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B81C2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/>
              <a:t>Ejes Temáticos </a:t>
            </a:r>
          </a:p>
        </p:txBody>
      </p:sp>
      <p:sp>
        <p:nvSpPr>
          <p:cNvPr id="107" name="Rectángulo 4"/>
          <p:cNvSpPr/>
          <p:nvPr/>
        </p:nvSpPr>
        <p:spPr>
          <a:xfrm>
            <a:off x="274720" y="910449"/>
            <a:ext cx="540473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8438" indent="-198438" algn="just">
              <a:spcBef>
                <a:spcPts val="600"/>
              </a:spcBef>
              <a:spcAft>
                <a:spcPts val="600"/>
              </a:spcAft>
              <a:buClr>
                <a:srgbClr val="B81C28"/>
              </a:buClr>
              <a:buFont typeface="Arial" panose="020B0604020202020204" pitchFamily="34" charset="0"/>
              <a:buChar char="•"/>
              <a:defRPr/>
            </a:pPr>
            <a:r>
              <a:rPr lang="es-CO" sz="2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Preparar insumos técnicos para la formulación de la Política de Crecimiento Verde de Largo Plazo (art. 170 del Plan Nacional de Desarrollo). </a:t>
            </a:r>
          </a:p>
          <a:p>
            <a:pPr marL="198438" indent="-198438" algn="just">
              <a:spcBef>
                <a:spcPts val="600"/>
              </a:spcBef>
              <a:spcAft>
                <a:spcPts val="600"/>
              </a:spcAft>
              <a:buClr>
                <a:srgbClr val="B81C28"/>
              </a:buClr>
              <a:buFont typeface="Arial" panose="020B0604020202020204" pitchFamily="34" charset="0"/>
              <a:buChar char="•"/>
              <a:defRPr/>
            </a:pPr>
            <a:r>
              <a:rPr lang="es-CO" sz="2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Vincular a actores públicos y privados con el fin de construir una visión compartida en torno a las oportunidades de invertir en crecimiento verde </a:t>
            </a:r>
          </a:p>
          <a:p>
            <a:pPr marL="198438" indent="-198438" algn="just">
              <a:spcBef>
                <a:spcPts val="600"/>
              </a:spcBef>
              <a:spcAft>
                <a:spcPts val="600"/>
              </a:spcAft>
              <a:buClr>
                <a:srgbClr val="B81C28"/>
              </a:buClr>
              <a:buFont typeface="Arial" panose="020B0604020202020204" pitchFamily="34" charset="0"/>
              <a:buChar char="•"/>
              <a:defRPr/>
            </a:pPr>
            <a:r>
              <a:rPr lang="es-CO" sz="2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Articular agendas nacionales e internacionales:</a:t>
            </a:r>
          </a:p>
          <a:p>
            <a:pPr marL="198438" indent="-198438" algn="just">
              <a:spcBef>
                <a:spcPts val="600"/>
              </a:spcBef>
              <a:spcAft>
                <a:spcPts val="600"/>
              </a:spcAft>
              <a:buClr>
                <a:srgbClr val="B81C28"/>
              </a:buClr>
              <a:buFont typeface="Arial" panose="020B0604020202020204" pitchFamily="34" charset="0"/>
              <a:buChar char="•"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9" name="Grupo 108"/>
          <p:cNvGrpSpPr/>
          <p:nvPr/>
        </p:nvGrpSpPr>
        <p:grpSpPr>
          <a:xfrm>
            <a:off x="2235012" y="4020619"/>
            <a:ext cx="3151267" cy="2708775"/>
            <a:chOff x="321276" y="1000897"/>
            <a:chExt cx="5943600" cy="5245735"/>
          </a:xfrm>
        </p:grpSpPr>
        <p:grpSp>
          <p:nvGrpSpPr>
            <p:cNvPr id="110" name="Agrupar 1"/>
            <p:cNvGrpSpPr/>
            <p:nvPr/>
          </p:nvGrpSpPr>
          <p:grpSpPr>
            <a:xfrm>
              <a:off x="321276" y="1000897"/>
              <a:ext cx="5943600" cy="5245735"/>
              <a:chOff x="274581" y="1376662"/>
              <a:chExt cx="6124263" cy="4730994"/>
            </a:xfrm>
          </p:grpSpPr>
          <p:pic>
            <p:nvPicPr>
              <p:cNvPr id="112" name="Picture 2" descr="https://s3.amazonaws.com/piktochartv2-dev/v2/uploads/dbba5f02-f2cd-41e3-8964-cdbc40560ff2/9ea8780154aa2c5e9ff1e35699cb5207ec38060e_original.png"/>
              <p:cNvPicPr>
                <a:picLocks noChangeAspect="1" noChangeArrowheads="1"/>
              </p:cNvPicPr>
              <p:nvPr/>
            </p:nvPicPr>
            <p:blipFill>
              <a:blip r:embed="rId6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39135" y="2090617"/>
                <a:ext cx="2882960" cy="328730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graphicFrame>
            <p:nvGraphicFramePr>
              <p:cNvPr id="113" name="Diagrama 9"/>
              <p:cNvGraphicFramePr/>
              <p:nvPr>
                <p:extLst/>
              </p:nvPr>
            </p:nvGraphicFramePr>
            <p:xfrm>
              <a:off x="274581" y="1376662"/>
              <a:ext cx="6124263" cy="473099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p:grpSp>
        <p:sp>
          <p:nvSpPr>
            <p:cNvPr id="111" name="Rectangle 8"/>
            <p:cNvSpPr/>
            <p:nvPr/>
          </p:nvSpPr>
          <p:spPr>
            <a:xfrm>
              <a:off x="2251140" y="3321616"/>
              <a:ext cx="2094469" cy="706775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anchor="ctr">
              <a:noAutofit/>
            </a:bodyPr>
            <a:lstStyle/>
            <a:p>
              <a:pPr algn="ctr">
                <a:tabLst>
                  <a:tab pos="1050925" algn="l"/>
                </a:tabLst>
              </a:pPr>
              <a:r>
                <a:rPr lang="es-CO" sz="1200" b="1" dirty="0">
                  <a:solidFill>
                    <a:schemeClr val="accent6">
                      <a:lumMod val="50000"/>
                    </a:schemeClr>
                  </a:solidFill>
                  <a:ea typeface="Arial" charset="0"/>
                  <a:cs typeface="Arial" charset="0"/>
                </a:rPr>
                <a:t>Crecimiento verde</a:t>
              </a:r>
            </a:p>
          </p:txBody>
        </p:sp>
      </p:grpSp>
      <p:grpSp>
        <p:nvGrpSpPr>
          <p:cNvPr id="23" name="Group 12">
            <a:extLst>
              <a:ext uri="{FF2B5EF4-FFF2-40B4-BE49-F238E27FC236}">
                <a16:creationId xmlns:a16="http://schemas.microsoft.com/office/drawing/2014/main" id="{85830834-1D35-4EAE-8FEE-C3AF55E3D9BF}"/>
              </a:ext>
            </a:extLst>
          </p:cNvPr>
          <p:cNvGrpSpPr/>
          <p:nvPr/>
        </p:nvGrpSpPr>
        <p:grpSpPr>
          <a:xfrm>
            <a:off x="8686800" y="6182021"/>
            <a:ext cx="3355410" cy="589589"/>
            <a:chOff x="8462682" y="53787"/>
            <a:chExt cx="3812611" cy="669925"/>
          </a:xfrm>
        </p:grpSpPr>
        <p:pic>
          <p:nvPicPr>
            <p:cNvPr id="24" name="Picture 13">
              <a:extLst>
                <a:ext uri="{FF2B5EF4-FFF2-40B4-BE49-F238E27FC236}">
                  <a16:creationId xmlns:a16="http://schemas.microsoft.com/office/drawing/2014/main" id="{3332A228-EFE3-4EB4-A9D5-ED4C7B306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62682" y="108630"/>
              <a:ext cx="1566342" cy="512418"/>
            </a:xfrm>
            <a:prstGeom prst="rect">
              <a:avLst/>
            </a:prstGeom>
          </p:spPr>
        </p:pic>
        <p:pic>
          <p:nvPicPr>
            <p:cNvPr id="25" name="Picture 14">
              <a:extLst>
                <a:ext uri="{FF2B5EF4-FFF2-40B4-BE49-F238E27FC236}">
                  <a16:creationId xmlns:a16="http://schemas.microsoft.com/office/drawing/2014/main" id="{72FFA258-F29C-4668-85AC-B71555D79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32898" y="53787"/>
              <a:ext cx="2342395" cy="669925"/>
            </a:xfrm>
            <a:prstGeom prst="rect">
              <a:avLst/>
            </a:prstGeom>
          </p:spPr>
        </p:pic>
      </p:grpSp>
      <p:sp>
        <p:nvSpPr>
          <p:cNvPr id="26" name="Freeform 15">
            <a:extLst>
              <a:ext uri="{FF2B5EF4-FFF2-40B4-BE49-F238E27FC236}">
                <a16:creationId xmlns:a16="http://schemas.microsoft.com/office/drawing/2014/main" id="{6294D597-A05D-4721-81B4-40DE7A17B40E}"/>
              </a:ext>
            </a:extLst>
          </p:cNvPr>
          <p:cNvSpPr/>
          <p:nvPr/>
        </p:nvSpPr>
        <p:spPr>
          <a:xfrm>
            <a:off x="8408230" y="6246632"/>
            <a:ext cx="87657" cy="524978"/>
          </a:xfrm>
          <a:custGeom>
            <a:avLst/>
            <a:gdLst>
              <a:gd name="connsiteX0" fmla="*/ 1431722 w 1431722"/>
              <a:gd name="connsiteY0" fmla="*/ 0 h 5603160"/>
              <a:gd name="connsiteX1" fmla="*/ 1431722 w 1431722"/>
              <a:gd name="connsiteY1" fmla="*/ 5603160 h 5603160"/>
              <a:gd name="connsiteX2" fmla="*/ 1261017 w 1431722"/>
              <a:gd name="connsiteY2" fmla="*/ 5475509 h 5603160"/>
              <a:gd name="connsiteX3" fmla="*/ 0 w 1431722"/>
              <a:gd name="connsiteY3" fmla="*/ 2801580 h 5603160"/>
              <a:gd name="connsiteX4" fmla="*/ 1261017 w 1431722"/>
              <a:gd name="connsiteY4" fmla="*/ 127651 h 5603160"/>
              <a:gd name="connsiteX0" fmla="*/ 1431722 w 1523162"/>
              <a:gd name="connsiteY0" fmla="*/ 5603160 h 5694600"/>
              <a:gd name="connsiteX1" fmla="*/ 1261017 w 1523162"/>
              <a:gd name="connsiteY1" fmla="*/ 5475509 h 5694600"/>
              <a:gd name="connsiteX2" fmla="*/ 0 w 1523162"/>
              <a:gd name="connsiteY2" fmla="*/ 2801580 h 5694600"/>
              <a:gd name="connsiteX3" fmla="*/ 1261017 w 1523162"/>
              <a:gd name="connsiteY3" fmla="*/ 127651 h 5694600"/>
              <a:gd name="connsiteX4" fmla="*/ 1431722 w 1523162"/>
              <a:gd name="connsiteY4" fmla="*/ 0 h 5694600"/>
              <a:gd name="connsiteX5" fmla="*/ 1523162 w 1523162"/>
              <a:gd name="connsiteY5" fmla="*/ 5694600 h 5694600"/>
              <a:gd name="connsiteX0" fmla="*/ 1431722 w 1431722"/>
              <a:gd name="connsiteY0" fmla="*/ 5603160 h 5603160"/>
              <a:gd name="connsiteX1" fmla="*/ 1261017 w 1431722"/>
              <a:gd name="connsiteY1" fmla="*/ 5475509 h 5603160"/>
              <a:gd name="connsiteX2" fmla="*/ 0 w 1431722"/>
              <a:gd name="connsiteY2" fmla="*/ 2801580 h 5603160"/>
              <a:gd name="connsiteX3" fmla="*/ 1261017 w 1431722"/>
              <a:gd name="connsiteY3" fmla="*/ 127651 h 5603160"/>
              <a:gd name="connsiteX4" fmla="*/ 1431722 w 1431722"/>
              <a:gd name="connsiteY4" fmla="*/ 0 h 560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1722" h="5603160">
                <a:moveTo>
                  <a:pt x="1431722" y="5603160"/>
                </a:moveTo>
                <a:lnTo>
                  <a:pt x="1261017" y="5475509"/>
                </a:lnTo>
                <a:cubicBezTo>
                  <a:pt x="490883" y="4839938"/>
                  <a:pt x="0" y="3878085"/>
                  <a:pt x="0" y="2801580"/>
                </a:cubicBezTo>
                <a:cubicBezTo>
                  <a:pt x="0" y="1725076"/>
                  <a:pt x="490883" y="763223"/>
                  <a:pt x="1261017" y="127651"/>
                </a:cubicBezTo>
                <a:lnTo>
                  <a:pt x="1431722" y="0"/>
                </a:lnTo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49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44"/>
          <p:cNvSpPr/>
          <p:nvPr/>
        </p:nvSpPr>
        <p:spPr>
          <a:xfrm>
            <a:off x="627823" y="933450"/>
            <a:ext cx="10629788" cy="4724400"/>
          </a:xfrm>
          <a:prstGeom prst="rect">
            <a:avLst/>
          </a:prstGeom>
          <a:solidFill>
            <a:schemeClr val="accent3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Shape 97"/>
          <p:cNvSpPr txBox="1"/>
          <p:nvPr/>
        </p:nvSpPr>
        <p:spPr>
          <a:xfrm>
            <a:off x="237155" y="6453695"/>
            <a:ext cx="4154961" cy="2743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x-none" sz="1000" dirty="0">
                <a:solidFill>
                  <a:prstClr val="white">
                    <a:lumMod val="50000"/>
                  </a:prstClr>
                </a:solidFill>
                <a:latin typeface="Arial" charset="0"/>
                <a:ea typeface="Arial" charset="0"/>
                <a:cs typeface="Arial" charset="0"/>
              </a:rPr>
              <a:t>Misión de Crecimiento Verde para Colombia</a:t>
            </a:r>
            <a:r>
              <a:rPr lang="es-ES_tradnl" sz="1000" dirty="0">
                <a:solidFill>
                  <a:prstClr val="white">
                    <a:lumMod val="50000"/>
                  </a:prst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/ </a:t>
            </a:r>
            <a:r>
              <a:rPr lang="es-CO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Noviembre 2017</a:t>
            </a:r>
            <a:endParaRPr lang="x-none" sz="1000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79294" y="198066"/>
            <a:ext cx="2690835" cy="11379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B81C2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/>
              <a:t>Cronograma</a:t>
            </a:r>
          </a:p>
        </p:txBody>
      </p:sp>
      <p:sp>
        <p:nvSpPr>
          <p:cNvPr id="67" name="Rectangle 63"/>
          <p:cNvSpPr/>
          <p:nvPr/>
        </p:nvSpPr>
        <p:spPr>
          <a:xfrm>
            <a:off x="717389" y="2040190"/>
            <a:ext cx="1767628" cy="60452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latin typeface="Futura Std Book" panose="020B0502020204020303" pitchFamily="34" charset="0"/>
              </a:rPr>
              <a:t>Estudios de diagnóstico</a:t>
            </a:r>
          </a:p>
        </p:txBody>
      </p:sp>
      <p:sp>
        <p:nvSpPr>
          <p:cNvPr id="68" name="Rectangle 64"/>
          <p:cNvSpPr/>
          <p:nvPr/>
        </p:nvSpPr>
        <p:spPr>
          <a:xfrm>
            <a:off x="2648736" y="2142947"/>
            <a:ext cx="1230573" cy="4499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>
                <a:latin typeface="Futura Std Book" panose="020B0502020204020303" pitchFamily="34" charset="0"/>
              </a:rPr>
              <a:t>Lanzamiento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725764" y="1059481"/>
            <a:ext cx="10498735" cy="694755"/>
            <a:chOff x="179294" y="898946"/>
            <a:chExt cx="11842047" cy="823238"/>
          </a:xfrm>
        </p:grpSpPr>
        <p:sp>
          <p:nvSpPr>
            <p:cNvPr id="41" name="TextBox 29"/>
            <p:cNvSpPr txBox="1"/>
            <p:nvPr/>
          </p:nvSpPr>
          <p:spPr>
            <a:xfrm>
              <a:off x="1948155" y="1362308"/>
              <a:ext cx="656364" cy="309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100" b="1" dirty="0">
                  <a:solidFill>
                    <a:schemeClr val="accent6">
                      <a:lumMod val="50000"/>
                    </a:schemeClr>
                  </a:solidFill>
                  <a:latin typeface="Futura Std Book" panose="020B0502020204020303" pitchFamily="34" charset="0"/>
                </a:rPr>
                <a:t>Dic</a:t>
              </a:r>
            </a:p>
          </p:txBody>
        </p:sp>
        <p:sp>
          <p:nvSpPr>
            <p:cNvPr id="42" name="TextBox 30"/>
            <p:cNvSpPr txBox="1"/>
            <p:nvPr/>
          </p:nvSpPr>
          <p:spPr>
            <a:xfrm>
              <a:off x="3457844" y="1392555"/>
              <a:ext cx="749272" cy="309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100" b="1" dirty="0">
                  <a:solidFill>
                    <a:schemeClr val="accent6">
                      <a:lumMod val="50000"/>
                    </a:schemeClr>
                  </a:solidFill>
                  <a:latin typeface="Futura Std Book" panose="020B0502020204020303" pitchFamily="34" charset="0"/>
                </a:rPr>
                <a:t>Mar</a:t>
              </a:r>
            </a:p>
          </p:txBody>
        </p:sp>
        <p:sp>
          <p:nvSpPr>
            <p:cNvPr id="43" name="TextBox 31"/>
            <p:cNvSpPr txBox="1"/>
            <p:nvPr/>
          </p:nvSpPr>
          <p:spPr>
            <a:xfrm>
              <a:off x="4858564" y="1412194"/>
              <a:ext cx="899401" cy="309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100" b="1" dirty="0">
                  <a:solidFill>
                    <a:schemeClr val="accent6">
                      <a:lumMod val="50000"/>
                    </a:schemeClr>
                  </a:solidFill>
                  <a:latin typeface="Futura Std Book" panose="020B0502020204020303" pitchFamily="34" charset="0"/>
                </a:rPr>
                <a:t>Jun</a:t>
              </a:r>
            </a:p>
          </p:txBody>
        </p:sp>
        <p:sp>
          <p:nvSpPr>
            <p:cNvPr id="44" name="TextBox 32"/>
            <p:cNvSpPr txBox="1"/>
            <p:nvPr/>
          </p:nvSpPr>
          <p:spPr>
            <a:xfrm>
              <a:off x="6566962" y="1394767"/>
              <a:ext cx="713745" cy="309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100" b="1" dirty="0">
                  <a:solidFill>
                    <a:schemeClr val="accent6">
                      <a:lumMod val="50000"/>
                    </a:schemeClr>
                  </a:solidFill>
                  <a:latin typeface="Futura Std Book" panose="020B0502020204020303" pitchFamily="34" charset="0"/>
                </a:rPr>
                <a:t>Sep</a:t>
              </a:r>
            </a:p>
          </p:txBody>
        </p:sp>
        <p:sp>
          <p:nvSpPr>
            <p:cNvPr id="45" name="TextBox 33"/>
            <p:cNvSpPr txBox="1"/>
            <p:nvPr/>
          </p:nvSpPr>
          <p:spPr>
            <a:xfrm>
              <a:off x="8171245" y="1393155"/>
              <a:ext cx="656364" cy="309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100" b="1" dirty="0">
                  <a:solidFill>
                    <a:schemeClr val="accent6">
                      <a:lumMod val="50000"/>
                    </a:schemeClr>
                  </a:solidFill>
                  <a:latin typeface="Futura Std Book" panose="020B0502020204020303" pitchFamily="34" charset="0"/>
                </a:rPr>
                <a:t>Dic</a:t>
              </a:r>
            </a:p>
          </p:txBody>
        </p:sp>
        <p:sp>
          <p:nvSpPr>
            <p:cNvPr id="46" name="TextBox 34"/>
            <p:cNvSpPr txBox="1"/>
            <p:nvPr/>
          </p:nvSpPr>
          <p:spPr>
            <a:xfrm>
              <a:off x="9691334" y="1392555"/>
              <a:ext cx="749272" cy="309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100" b="1" dirty="0">
                  <a:solidFill>
                    <a:schemeClr val="accent6">
                      <a:lumMod val="50000"/>
                    </a:schemeClr>
                  </a:solidFill>
                  <a:latin typeface="Futura Std Book" panose="020B0502020204020303" pitchFamily="34" charset="0"/>
                </a:rPr>
                <a:t>Mar</a:t>
              </a:r>
            </a:p>
          </p:txBody>
        </p:sp>
        <p:sp>
          <p:nvSpPr>
            <p:cNvPr id="47" name="TextBox 35"/>
            <p:cNvSpPr txBox="1"/>
            <p:nvPr/>
          </p:nvSpPr>
          <p:spPr>
            <a:xfrm>
              <a:off x="11095482" y="1372571"/>
              <a:ext cx="925859" cy="309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1100" b="1" dirty="0">
                  <a:solidFill>
                    <a:schemeClr val="accent6">
                      <a:lumMod val="50000"/>
                    </a:schemeClr>
                  </a:solidFill>
                  <a:latin typeface="Futura Std Book" panose="020B0502020204020303" pitchFamily="34" charset="0"/>
                </a:rPr>
                <a:t>Jun</a:t>
              </a:r>
            </a:p>
          </p:txBody>
        </p:sp>
        <p:sp>
          <p:nvSpPr>
            <p:cNvPr id="50" name="Rectangle 8"/>
            <p:cNvSpPr/>
            <p:nvPr/>
          </p:nvSpPr>
          <p:spPr>
            <a:xfrm>
              <a:off x="701702" y="911505"/>
              <a:ext cx="1068982" cy="3099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CO" sz="1100" b="1" dirty="0">
                  <a:solidFill>
                    <a:schemeClr val="accent6">
                      <a:lumMod val="50000"/>
                    </a:schemeClr>
                  </a:solidFill>
                  <a:latin typeface="Futura Std Book" panose="020B0502020204020303" pitchFamily="34" charset="0"/>
                </a:rPr>
                <a:t>2016</a:t>
              </a:r>
            </a:p>
          </p:txBody>
        </p:sp>
        <p:sp>
          <p:nvSpPr>
            <p:cNvPr id="51" name="Rectangle 38"/>
            <p:cNvSpPr/>
            <p:nvPr/>
          </p:nvSpPr>
          <p:spPr>
            <a:xfrm>
              <a:off x="4596159" y="898946"/>
              <a:ext cx="1068982" cy="3099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CO" sz="1100" b="1" dirty="0">
                  <a:solidFill>
                    <a:schemeClr val="accent6">
                      <a:lumMod val="50000"/>
                    </a:schemeClr>
                  </a:solidFill>
                  <a:latin typeface="Futura Std Book" panose="020B0502020204020303" pitchFamily="34" charset="0"/>
                </a:rPr>
                <a:t>2017</a:t>
              </a:r>
            </a:p>
          </p:txBody>
        </p:sp>
        <p:sp>
          <p:nvSpPr>
            <p:cNvPr id="52" name="Rectangle 39"/>
            <p:cNvSpPr/>
            <p:nvPr/>
          </p:nvSpPr>
          <p:spPr>
            <a:xfrm>
              <a:off x="10271976" y="898946"/>
              <a:ext cx="1068982" cy="3099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CO" sz="1100" b="1" dirty="0">
                  <a:solidFill>
                    <a:schemeClr val="accent6">
                      <a:lumMod val="50000"/>
                    </a:schemeClr>
                  </a:solidFill>
                  <a:latin typeface="Futura Std Book" panose="020B0502020204020303" pitchFamily="34" charset="0"/>
                </a:rPr>
                <a:t>2018</a:t>
              </a:r>
            </a:p>
          </p:txBody>
        </p:sp>
        <p:cxnSp>
          <p:nvCxnSpPr>
            <p:cNvPr id="54" name="Straight Connector 3"/>
            <p:cNvCxnSpPr/>
            <p:nvPr/>
          </p:nvCxnSpPr>
          <p:spPr>
            <a:xfrm>
              <a:off x="179294" y="1165870"/>
              <a:ext cx="11387170" cy="36716"/>
            </a:xfrm>
            <a:prstGeom prst="line">
              <a:avLst/>
            </a:prstGeom>
            <a:ln w="25400" cap="sq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18"/>
            <p:cNvCxnSpPr/>
            <p:nvPr/>
          </p:nvCxnSpPr>
          <p:spPr>
            <a:xfrm>
              <a:off x="2301054" y="994410"/>
              <a:ext cx="0" cy="336664"/>
            </a:xfrm>
            <a:prstGeom prst="line">
              <a:avLst/>
            </a:prstGeom>
            <a:ln w="25400" cap="sq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20"/>
            <p:cNvCxnSpPr/>
            <p:nvPr/>
          </p:nvCxnSpPr>
          <p:spPr>
            <a:xfrm>
              <a:off x="3845289" y="1178675"/>
              <a:ext cx="0" cy="152399"/>
            </a:xfrm>
            <a:prstGeom prst="line">
              <a:avLst/>
            </a:prstGeom>
            <a:ln w="25400" cap="sq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21"/>
            <p:cNvCxnSpPr/>
            <p:nvPr/>
          </p:nvCxnSpPr>
          <p:spPr>
            <a:xfrm>
              <a:off x="5389524" y="1178675"/>
              <a:ext cx="0" cy="152399"/>
            </a:xfrm>
            <a:prstGeom prst="line">
              <a:avLst/>
            </a:prstGeom>
            <a:ln w="25400" cap="sq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22"/>
            <p:cNvCxnSpPr/>
            <p:nvPr/>
          </p:nvCxnSpPr>
          <p:spPr>
            <a:xfrm>
              <a:off x="6933759" y="1189826"/>
              <a:ext cx="0" cy="152399"/>
            </a:xfrm>
            <a:prstGeom prst="line">
              <a:avLst/>
            </a:prstGeom>
            <a:ln w="25400" cap="sq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23"/>
            <p:cNvCxnSpPr/>
            <p:nvPr/>
          </p:nvCxnSpPr>
          <p:spPr>
            <a:xfrm>
              <a:off x="8477994" y="994410"/>
              <a:ext cx="0" cy="336664"/>
            </a:xfrm>
            <a:prstGeom prst="line">
              <a:avLst/>
            </a:prstGeom>
            <a:ln w="25400" cap="sq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24"/>
            <p:cNvCxnSpPr/>
            <p:nvPr/>
          </p:nvCxnSpPr>
          <p:spPr>
            <a:xfrm>
              <a:off x="10022229" y="1196753"/>
              <a:ext cx="0" cy="152399"/>
            </a:xfrm>
            <a:prstGeom prst="line">
              <a:avLst/>
            </a:prstGeom>
            <a:ln w="25400" cap="sq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25"/>
            <p:cNvCxnSpPr/>
            <p:nvPr/>
          </p:nvCxnSpPr>
          <p:spPr>
            <a:xfrm>
              <a:off x="11566464" y="1196753"/>
              <a:ext cx="0" cy="152399"/>
            </a:xfrm>
            <a:prstGeom prst="line">
              <a:avLst/>
            </a:prstGeom>
            <a:ln w="25400" cap="sq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Rectangle 68"/>
          <p:cNvSpPr/>
          <p:nvPr/>
        </p:nvSpPr>
        <p:spPr>
          <a:xfrm>
            <a:off x="5374730" y="1985305"/>
            <a:ext cx="4448345" cy="79841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1"/>
                </a:solidFill>
                <a:latin typeface="Futura Std Book" panose="020B0502020204020303" pitchFamily="34" charset="0"/>
              </a:rPr>
              <a:t>Desarrollo de consultorías para la identificación y formulación de la Hoja de Ruta para el CV</a:t>
            </a:r>
          </a:p>
        </p:txBody>
      </p:sp>
      <p:sp>
        <p:nvSpPr>
          <p:cNvPr id="72" name="Rectangle 69"/>
          <p:cNvSpPr/>
          <p:nvPr/>
        </p:nvSpPr>
        <p:spPr>
          <a:xfrm>
            <a:off x="5511992" y="2978015"/>
            <a:ext cx="2286042" cy="54108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bg1"/>
                </a:solidFill>
                <a:latin typeface="Futura Std Book" panose="020B0502020204020303" pitchFamily="34" charset="0"/>
              </a:rPr>
              <a:t>Comité Consultivos</a:t>
            </a:r>
          </a:p>
        </p:txBody>
      </p:sp>
      <p:sp>
        <p:nvSpPr>
          <p:cNvPr id="80" name="Rectangle 64"/>
          <p:cNvSpPr/>
          <p:nvPr/>
        </p:nvSpPr>
        <p:spPr>
          <a:xfrm>
            <a:off x="9528442" y="3679022"/>
            <a:ext cx="1309847" cy="474581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100" dirty="0">
                <a:latin typeface="Futura Std Book" panose="020B0502020204020303" pitchFamily="34" charset="0"/>
              </a:rPr>
              <a:t>Resultados Misión</a:t>
            </a:r>
          </a:p>
        </p:txBody>
      </p:sp>
      <p:sp>
        <p:nvSpPr>
          <p:cNvPr id="81" name="5-Point Star 66"/>
          <p:cNvSpPr/>
          <p:nvPr/>
        </p:nvSpPr>
        <p:spPr>
          <a:xfrm>
            <a:off x="10031360" y="3297836"/>
            <a:ext cx="372306" cy="356391"/>
          </a:xfrm>
          <a:prstGeom prst="star5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Futura Bk BT" panose="020B0502020204020303" pitchFamily="34" charset="0"/>
            </a:endParaRPr>
          </a:p>
        </p:txBody>
      </p:sp>
      <p:sp>
        <p:nvSpPr>
          <p:cNvPr id="82" name="Rectangle 68"/>
          <p:cNvSpPr/>
          <p:nvPr/>
        </p:nvSpPr>
        <p:spPr>
          <a:xfrm>
            <a:off x="7305569" y="4273371"/>
            <a:ext cx="1919142" cy="4841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>
                <a:solidFill>
                  <a:schemeClr val="tx1"/>
                </a:solidFill>
                <a:latin typeface="Futura Std Book" panose="020B0502020204020303" pitchFamily="34" charset="0"/>
              </a:rPr>
              <a:t>Preparación del CONPES</a:t>
            </a:r>
          </a:p>
        </p:txBody>
      </p:sp>
      <p:sp>
        <p:nvSpPr>
          <p:cNvPr id="83" name="Rectangle 68"/>
          <p:cNvSpPr/>
          <p:nvPr/>
        </p:nvSpPr>
        <p:spPr>
          <a:xfrm>
            <a:off x="685095" y="4809828"/>
            <a:ext cx="2082782" cy="484132"/>
          </a:xfrm>
          <a:prstGeom prst="rect">
            <a:avLst/>
          </a:prstGeom>
          <a:gradFill flip="none" rotWithShape="1">
            <a:gsLst>
              <a:gs pos="0">
                <a:srgbClr val="A4091F"/>
              </a:gs>
              <a:gs pos="100000">
                <a:srgbClr val="800000"/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O" sz="1400" dirty="0"/>
              <a:t>Comité Asesor Estratégico:</a:t>
            </a:r>
            <a:endParaRPr lang="es-CO" dirty="0"/>
          </a:p>
        </p:txBody>
      </p:sp>
      <p:sp>
        <p:nvSpPr>
          <p:cNvPr id="9" name="Heptágono 8"/>
          <p:cNvSpPr/>
          <p:nvPr/>
        </p:nvSpPr>
        <p:spPr>
          <a:xfrm>
            <a:off x="3392241" y="5032842"/>
            <a:ext cx="385725" cy="219075"/>
          </a:xfrm>
          <a:prstGeom prst="heptagon">
            <a:avLst/>
          </a:prstGeom>
          <a:gradFill flip="none" rotWithShape="1">
            <a:gsLst>
              <a:gs pos="0">
                <a:srgbClr val="A4091F"/>
              </a:gs>
              <a:gs pos="100000">
                <a:srgbClr val="800000"/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1</a:t>
            </a:r>
          </a:p>
        </p:txBody>
      </p:sp>
      <p:sp>
        <p:nvSpPr>
          <p:cNvPr id="84" name="Heptágono 83"/>
          <p:cNvSpPr/>
          <p:nvPr/>
        </p:nvSpPr>
        <p:spPr>
          <a:xfrm>
            <a:off x="5396456" y="5032843"/>
            <a:ext cx="385725" cy="219075"/>
          </a:xfrm>
          <a:prstGeom prst="heptagon">
            <a:avLst/>
          </a:prstGeom>
          <a:gradFill flip="none" rotWithShape="1">
            <a:gsLst>
              <a:gs pos="0">
                <a:srgbClr val="A4091F"/>
              </a:gs>
              <a:gs pos="100000">
                <a:srgbClr val="800000"/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2</a:t>
            </a:r>
          </a:p>
        </p:txBody>
      </p:sp>
      <p:sp>
        <p:nvSpPr>
          <p:cNvPr id="85" name="Heptágono 84"/>
          <p:cNvSpPr/>
          <p:nvPr/>
        </p:nvSpPr>
        <p:spPr>
          <a:xfrm>
            <a:off x="6702240" y="5042370"/>
            <a:ext cx="385725" cy="219075"/>
          </a:xfrm>
          <a:prstGeom prst="heptagon">
            <a:avLst/>
          </a:prstGeom>
          <a:gradFill flip="none" rotWithShape="1">
            <a:gsLst>
              <a:gs pos="0">
                <a:srgbClr val="A4091F"/>
              </a:gs>
              <a:gs pos="100000">
                <a:srgbClr val="800000"/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3</a:t>
            </a:r>
          </a:p>
        </p:txBody>
      </p:sp>
      <p:sp>
        <p:nvSpPr>
          <p:cNvPr id="86" name="Heptágono 85"/>
          <p:cNvSpPr/>
          <p:nvPr/>
        </p:nvSpPr>
        <p:spPr>
          <a:xfrm>
            <a:off x="7135071" y="5051894"/>
            <a:ext cx="385725" cy="219075"/>
          </a:xfrm>
          <a:prstGeom prst="heptagon">
            <a:avLst/>
          </a:prstGeom>
          <a:gradFill flip="none" rotWithShape="1">
            <a:gsLst>
              <a:gs pos="0">
                <a:srgbClr val="A4091F"/>
              </a:gs>
              <a:gs pos="100000">
                <a:srgbClr val="800000"/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4</a:t>
            </a:r>
          </a:p>
        </p:txBody>
      </p:sp>
      <p:sp>
        <p:nvSpPr>
          <p:cNvPr id="87" name="Heptágono 86"/>
          <p:cNvSpPr/>
          <p:nvPr/>
        </p:nvSpPr>
        <p:spPr>
          <a:xfrm>
            <a:off x="7561887" y="5032843"/>
            <a:ext cx="385725" cy="219075"/>
          </a:xfrm>
          <a:prstGeom prst="heptagon">
            <a:avLst/>
          </a:prstGeom>
          <a:gradFill flip="none" rotWithShape="1">
            <a:gsLst>
              <a:gs pos="0">
                <a:srgbClr val="A4091F"/>
              </a:gs>
              <a:gs pos="100000">
                <a:srgbClr val="800000"/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5</a:t>
            </a:r>
          </a:p>
        </p:txBody>
      </p:sp>
      <p:sp>
        <p:nvSpPr>
          <p:cNvPr id="89" name="Heptágono 88"/>
          <p:cNvSpPr/>
          <p:nvPr/>
        </p:nvSpPr>
        <p:spPr>
          <a:xfrm>
            <a:off x="8580650" y="5042370"/>
            <a:ext cx="385725" cy="219075"/>
          </a:xfrm>
          <a:prstGeom prst="heptagon">
            <a:avLst/>
          </a:prstGeom>
          <a:gradFill flip="none" rotWithShape="1">
            <a:gsLst>
              <a:gs pos="0">
                <a:srgbClr val="A4091F"/>
              </a:gs>
              <a:gs pos="100000">
                <a:srgbClr val="800000"/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6</a:t>
            </a:r>
          </a:p>
        </p:txBody>
      </p:sp>
      <p:sp>
        <p:nvSpPr>
          <p:cNvPr id="90" name="Heptágono 89"/>
          <p:cNvSpPr/>
          <p:nvPr/>
        </p:nvSpPr>
        <p:spPr>
          <a:xfrm>
            <a:off x="9196341" y="5032844"/>
            <a:ext cx="385725" cy="219075"/>
          </a:xfrm>
          <a:prstGeom prst="heptagon">
            <a:avLst/>
          </a:prstGeom>
          <a:gradFill flip="none" rotWithShape="1">
            <a:gsLst>
              <a:gs pos="0">
                <a:srgbClr val="A4091F"/>
              </a:gs>
              <a:gs pos="100000">
                <a:srgbClr val="800000"/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7</a:t>
            </a:r>
          </a:p>
        </p:txBody>
      </p:sp>
      <p:sp>
        <p:nvSpPr>
          <p:cNvPr id="91" name="Heptágono 90"/>
          <p:cNvSpPr/>
          <p:nvPr/>
        </p:nvSpPr>
        <p:spPr>
          <a:xfrm>
            <a:off x="9689183" y="5051894"/>
            <a:ext cx="385725" cy="219075"/>
          </a:xfrm>
          <a:prstGeom prst="heptagon">
            <a:avLst/>
          </a:prstGeom>
          <a:gradFill flip="none" rotWithShape="1">
            <a:gsLst>
              <a:gs pos="0">
                <a:srgbClr val="A4091F"/>
              </a:gs>
              <a:gs pos="100000">
                <a:srgbClr val="800000"/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/>
              <a:t>8</a:t>
            </a:r>
          </a:p>
        </p:txBody>
      </p:sp>
      <p:sp>
        <p:nvSpPr>
          <p:cNvPr id="92" name="Rectangle 68"/>
          <p:cNvSpPr/>
          <p:nvPr/>
        </p:nvSpPr>
        <p:spPr>
          <a:xfrm>
            <a:off x="9452158" y="4270911"/>
            <a:ext cx="1178071" cy="4562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>
                <a:solidFill>
                  <a:schemeClr val="tx1"/>
                </a:solidFill>
                <a:latin typeface="Futura Std Book" panose="020B0502020204020303" pitchFamily="34" charset="0"/>
              </a:rPr>
              <a:t>Pre-CONPES</a:t>
            </a:r>
          </a:p>
        </p:txBody>
      </p:sp>
      <p:sp>
        <p:nvSpPr>
          <p:cNvPr id="94" name="5-Point Star 66"/>
          <p:cNvSpPr/>
          <p:nvPr/>
        </p:nvSpPr>
        <p:spPr>
          <a:xfrm>
            <a:off x="3044646" y="1734598"/>
            <a:ext cx="474381" cy="363379"/>
          </a:xfrm>
          <a:prstGeom prst="star5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100">
              <a:latin typeface="Futura Std Book" panose="020B0502020204020303" pitchFamily="34" charset="0"/>
            </a:endParaRPr>
          </a:p>
        </p:txBody>
      </p:sp>
      <p:sp>
        <p:nvSpPr>
          <p:cNvPr id="120" name="Flecha: a la derecha 119"/>
          <p:cNvSpPr/>
          <p:nvPr/>
        </p:nvSpPr>
        <p:spPr>
          <a:xfrm rot="1655667">
            <a:off x="1943708" y="5784294"/>
            <a:ext cx="1664470" cy="229523"/>
          </a:xfrm>
          <a:prstGeom prst="rightArrow">
            <a:avLst/>
          </a:prstGeom>
          <a:gradFill flip="none" rotWithShape="1">
            <a:gsLst>
              <a:gs pos="0">
                <a:srgbClr val="A4091F"/>
              </a:gs>
              <a:gs pos="100000">
                <a:srgbClr val="800000"/>
              </a:gs>
            </a:gsLst>
            <a:lin ang="54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21" name="Rectangle 68"/>
          <p:cNvSpPr/>
          <p:nvPr/>
        </p:nvSpPr>
        <p:spPr>
          <a:xfrm>
            <a:off x="3979879" y="5899055"/>
            <a:ext cx="4209865" cy="4841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CO" sz="1400" dirty="0"/>
              <a:t>21 expertos de sector del sector público, privado y academia</a:t>
            </a:r>
            <a:endParaRPr lang="es-CO" dirty="0"/>
          </a:p>
        </p:txBody>
      </p:sp>
      <p:grpSp>
        <p:nvGrpSpPr>
          <p:cNvPr id="78" name="Group 12">
            <a:extLst>
              <a:ext uri="{FF2B5EF4-FFF2-40B4-BE49-F238E27FC236}">
                <a16:creationId xmlns:a16="http://schemas.microsoft.com/office/drawing/2014/main" id="{D459AC0C-1F73-4BEA-A388-D9E91FD7A333}"/>
              </a:ext>
            </a:extLst>
          </p:cNvPr>
          <p:cNvGrpSpPr/>
          <p:nvPr/>
        </p:nvGrpSpPr>
        <p:grpSpPr>
          <a:xfrm>
            <a:off x="8686800" y="6182021"/>
            <a:ext cx="3355410" cy="589589"/>
            <a:chOff x="8462682" y="53787"/>
            <a:chExt cx="3812611" cy="669925"/>
          </a:xfrm>
        </p:grpSpPr>
        <p:pic>
          <p:nvPicPr>
            <p:cNvPr id="79" name="Picture 13">
              <a:extLst>
                <a:ext uri="{FF2B5EF4-FFF2-40B4-BE49-F238E27FC236}">
                  <a16:creationId xmlns:a16="http://schemas.microsoft.com/office/drawing/2014/main" id="{7A343C9B-C69B-4281-8CA8-111705DC7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62682" y="108630"/>
              <a:ext cx="1566342" cy="512418"/>
            </a:xfrm>
            <a:prstGeom prst="rect">
              <a:avLst/>
            </a:prstGeom>
          </p:spPr>
        </p:pic>
        <p:pic>
          <p:nvPicPr>
            <p:cNvPr id="88" name="Picture 14">
              <a:extLst>
                <a:ext uri="{FF2B5EF4-FFF2-40B4-BE49-F238E27FC236}">
                  <a16:creationId xmlns:a16="http://schemas.microsoft.com/office/drawing/2014/main" id="{0E980858-CD13-4F83-B6D3-7DCB3EB2D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32898" y="53787"/>
              <a:ext cx="2342395" cy="669925"/>
            </a:xfrm>
            <a:prstGeom prst="rect">
              <a:avLst/>
            </a:prstGeom>
          </p:spPr>
        </p:pic>
      </p:grpSp>
      <p:sp>
        <p:nvSpPr>
          <p:cNvPr id="95" name="Freeform 15">
            <a:extLst>
              <a:ext uri="{FF2B5EF4-FFF2-40B4-BE49-F238E27FC236}">
                <a16:creationId xmlns:a16="http://schemas.microsoft.com/office/drawing/2014/main" id="{3DA89489-E733-4A46-B95C-0B11B2E55FA2}"/>
              </a:ext>
            </a:extLst>
          </p:cNvPr>
          <p:cNvSpPr/>
          <p:nvPr/>
        </p:nvSpPr>
        <p:spPr>
          <a:xfrm>
            <a:off x="8423220" y="6246632"/>
            <a:ext cx="87657" cy="524978"/>
          </a:xfrm>
          <a:custGeom>
            <a:avLst/>
            <a:gdLst>
              <a:gd name="connsiteX0" fmla="*/ 1431722 w 1431722"/>
              <a:gd name="connsiteY0" fmla="*/ 0 h 5603160"/>
              <a:gd name="connsiteX1" fmla="*/ 1431722 w 1431722"/>
              <a:gd name="connsiteY1" fmla="*/ 5603160 h 5603160"/>
              <a:gd name="connsiteX2" fmla="*/ 1261017 w 1431722"/>
              <a:gd name="connsiteY2" fmla="*/ 5475509 h 5603160"/>
              <a:gd name="connsiteX3" fmla="*/ 0 w 1431722"/>
              <a:gd name="connsiteY3" fmla="*/ 2801580 h 5603160"/>
              <a:gd name="connsiteX4" fmla="*/ 1261017 w 1431722"/>
              <a:gd name="connsiteY4" fmla="*/ 127651 h 5603160"/>
              <a:gd name="connsiteX0" fmla="*/ 1431722 w 1523162"/>
              <a:gd name="connsiteY0" fmla="*/ 5603160 h 5694600"/>
              <a:gd name="connsiteX1" fmla="*/ 1261017 w 1523162"/>
              <a:gd name="connsiteY1" fmla="*/ 5475509 h 5694600"/>
              <a:gd name="connsiteX2" fmla="*/ 0 w 1523162"/>
              <a:gd name="connsiteY2" fmla="*/ 2801580 h 5694600"/>
              <a:gd name="connsiteX3" fmla="*/ 1261017 w 1523162"/>
              <a:gd name="connsiteY3" fmla="*/ 127651 h 5694600"/>
              <a:gd name="connsiteX4" fmla="*/ 1431722 w 1523162"/>
              <a:gd name="connsiteY4" fmla="*/ 0 h 5694600"/>
              <a:gd name="connsiteX5" fmla="*/ 1523162 w 1523162"/>
              <a:gd name="connsiteY5" fmla="*/ 5694600 h 5694600"/>
              <a:gd name="connsiteX0" fmla="*/ 1431722 w 1431722"/>
              <a:gd name="connsiteY0" fmla="*/ 5603160 h 5603160"/>
              <a:gd name="connsiteX1" fmla="*/ 1261017 w 1431722"/>
              <a:gd name="connsiteY1" fmla="*/ 5475509 h 5603160"/>
              <a:gd name="connsiteX2" fmla="*/ 0 w 1431722"/>
              <a:gd name="connsiteY2" fmla="*/ 2801580 h 5603160"/>
              <a:gd name="connsiteX3" fmla="*/ 1261017 w 1431722"/>
              <a:gd name="connsiteY3" fmla="*/ 127651 h 5603160"/>
              <a:gd name="connsiteX4" fmla="*/ 1431722 w 1431722"/>
              <a:gd name="connsiteY4" fmla="*/ 0 h 560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1722" h="5603160">
                <a:moveTo>
                  <a:pt x="1431722" y="5603160"/>
                </a:moveTo>
                <a:lnTo>
                  <a:pt x="1261017" y="5475509"/>
                </a:lnTo>
                <a:cubicBezTo>
                  <a:pt x="490883" y="4839938"/>
                  <a:pt x="0" y="3878085"/>
                  <a:pt x="0" y="2801580"/>
                </a:cubicBezTo>
                <a:cubicBezTo>
                  <a:pt x="0" y="1725076"/>
                  <a:pt x="490883" y="763223"/>
                  <a:pt x="1261017" y="127651"/>
                </a:cubicBezTo>
                <a:lnTo>
                  <a:pt x="1431722" y="0"/>
                </a:lnTo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60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12"/>
          <p:cNvGrpSpPr/>
          <p:nvPr/>
        </p:nvGrpSpPr>
        <p:grpSpPr>
          <a:xfrm>
            <a:off x="8686800" y="6182021"/>
            <a:ext cx="3355410" cy="589589"/>
            <a:chOff x="8462682" y="53787"/>
            <a:chExt cx="3812611" cy="669925"/>
          </a:xfrm>
        </p:grpSpPr>
        <p:pic>
          <p:nvPicPr>
            <p:cNvPr id="24" name="Picture 1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62682" y="108630"/>
              <a:ext cx="1566342" cy="512418"/>
            </a:xfrm>
            <a:prstGeom prst="rect">
              <a:avLst/>
            </a:prstGeom>
          </p:spPr>
        </p:pic>
        <p:pic>
          <p:nvPicPr>
            <p:cNvPr id="25" name="Picture 1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32898" y="53787"/>
              <a:ext cx="2342395" cy="669925"/>
            </a:xfrm>
            <a:prstGeom prst="rect">
              <a:avLst/>
            </a:prstGeom>
          </p:spPr>
        </p:pic>
      </p:grpSp>
      <p:sp>
        <p:nvSpPr>
          <p:cNvPr id="26" name="Shape 97"/>
          <p:cNvSpPr txBox="1"/>
          <p:nvPr/>
        </p:nvSpPr>
        <p:spPr>
          <a:xfrm>
            <a:off x="87255" y="6453695"/>
            <a:ext cx="4154961" cy="2743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x-none" sz="1000" dirty="0">
                <a:solidFill>
                  <a:prstClr val="white">
                    <a:lumMod val="50000"/>
                  </a:prstClr>
                </a:solidFill>
                <a:latin typeface="Arial" charset="0"/>
                <a:ea typeface="Arial" charset="0"/>
                <a:cs typeface="Arial" charset="0"/>
              </a:rPr>
              <a:t>Misión de Crecimiento Verde para Colombia</a:t>
            </a:r>
            <a:r>
              <a:rPr lang="es-ES_tradnl" sz="1000" dirty="0">
                <a:solidFill>
                  <a:prstClr val="white">
                    <a:lumMod val="50000"/>
                  </a:prst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/</a:t>
            </a:r>
            <a:r>
              <a:rPr lang="es-CO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 Noviembre 2017</a:t>
            </a:r>
            <a:endParaRPr lang="x-none" sz="1000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27" name="Group 4"/>
          <p:cNvGrpSpPr/>
          <p:nvPr/>
        </p:nvGrpSpPr>
        <p:grpSpPr>
          <a:xfrm>
            <a:off x="8689182" y="6181201"/>
            <a:ext cx="3355409" cy="589589"/>
            <a:chOff x="8462682" y="53787"/>
            <a:chExt cx="3812611" cy="669925"/>
          </a:xfrm>
        </p:grpSpPr>
        <p:pic>
          <p:nvPicPr>
            <p:cNvPr id="28" name="Picture 2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62682" y="108630"/>
              <a:ext cx="1566342" cy="512418"/>
            </a:xfrm>
            <a:prstGeom prst="rect">
              <a:avLst/>
            </a:prstGeom>
          </p:spPr>
        </p:pic>
        <p:pic>
          <p:nvPicPr>
            <p:cNvPr id="29" name="Picture 3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32898" y="53787"/>
              <a:ext cx="2342395" cy="669925"/>
            </a:xfrm>
            <a:prstGeom prst="rect">
              <a:avLst/>
            </a:prstGeom>
          </p:spPr>
        </p:pic>
      </p:grpSp>
      <p:sp>
        <p:nvSpPr>
          <p:cNvPr id="30" name="Freeform 5"/>
          <p:cNvSpPr/>
          <p:nvPr/>
        </p:nvSpPr>
        <p:spPr>
          <a:xfrm>
            <a:off x="8411982" y="6246000"/>
            <a:ext cx="87657" cy="524978"/>
          </a:xfrm>
          <a:custGeom>
            <a:avLst/>
            <a:gdLst>
              <a:gd name="connsiteX0" fmla="*/ 1431722 w 1431722"/>
              <a:gd name="connsiteY0" fmla="*/ 0 h 5603160"/>
              <a:gd name="connsiteX1" fmla="*/ 1431722 w 1431722"/>
              <a:gd name="connsiteY1" fmla="*/ 5603160 h 5603160"/>
              <a:gd name="connsiteX2" fmla="*/ 1261017 w 1431722"/>
              <a:gd name="connsiteY2" fmla="*/ 5475509 h 5603160"/>
              <a:gd name="connsiteX3" fmla="*/ 0 w 1431722"/>
              <a:gd name="connsiteY3" fmla="*/ 2801580 h 5603160"/>
              <a:gd name="connsiteX4" fmla="*/ 1261017 w 1431722"/>
              <a:gd name="connsiteY4" fmla="*/ 127651 h 5603160"/>
              <a:gd name="connsiteX0" fmla="*/ 1431722 w 1523162"/>
              <a:gd name="connsiteY0" fmla="*/ 5603160 h 5694600"/>
              <a:gd name="connsiteX1" fmla="*/ 1261017 w 1523162"/>
              <a:gd name="connsiteY1" fmla="*/ 5475509 h 5694600"/>
              <a:gd name="connsiteX2" fmla="*/ 0 w 1523162"/>
              <a:gd name="connsiteY2" fmla="*/ 2801580 h 5694600"/>
              <a:gd name="connsiteX3" fmla="*/ 1261017 w 1523162"/>
              <a:gd name="connsiteY3" fmla="*/ 127651 h 5694600"/>
              <a:gd name="connsiteX4" fmla="*/ 1431722 w 1523162"/>
              <a:gd name="connsiteY4" fmla="*/ 0 h 5694600"/>
              <a:gd name="connsiteX5" fmla="*/ 1523162 w 1523162"/>
              <a:gd name="connsiteY5" fmla="*/ 5694600 h 5694600"/>
              <a:gd name="connsiteX0" fmla="*/ 1431722 w 1431722"/>
              <a:gd name="connsiteY0" fmla="*/ 5603160 h 5603160"/>
              <a:gd name="connsiteX1" fmla="*/ 1261017 w 1431722"/>
              <a:gd name="connsiteY1" fmla="*/ 5475509 h 5603160"/>
              <a:gd name="connsiteX2" fmla="*/ 0 w 1431722"/>
              <a:gd name="connsiteY2" fmla="*/ 2801580 h 5603160"/>
              <a:gd name="connsiteX3" fmla="*/ 1261017 w 1431722"/>
              <a:gd name="connsiteY3" fmla="*/ 127651 h 5603160"/>
              <a:gd name="connsiteX4" fmla="*/ 1431722 w 1431722"/>
              <a:gd name="connsiteY4" fmla="*/ 0 h 560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1722" h="5603160">
                <a:moveTo>
                  <a:pt x="1431722" y="5603160"/>
                </a:moveTo>
                <a:lnTo>
                  <a:pt x="1261017" y="5475509"/>
                </a:lnTo>
                <a:cubicBezTo>
                  <a:pt x="490883" y="4839938"/>
                  <a:pt x="0" y="3878085"/>
                  <a:pt x="0" y="2801580"/>
                </a:cubicBezTo>
                <a:cubicBezTo>
                  <a:pt x="0" y="1725076"/>
                  <a:pt x="490883" y="763223"/>
                  <a:pt x="1261017" y="127651"/>
                </a:cubicBezTo>
                <a:lnTo>
                  <a:pt x="1431722" y="0"/>
                </a:lnTo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Título 1"/>
          <p:cNvSpPr txBox="1">
            <a:spLocks/>
          </p:cNvSpPr>
          <p:nvPr/>
        </p:nvSpPr>
        <p:spPr>
          <a:xfrm>
            <a:off x="292623" y="395964"/>
            <a:ext cx="11609060" cy="5593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2800" b="1" dirty="0">
                <a:solidFill>
                  <a:srgbClr val="C00000"/>
                </a:solidFill>
                <a:latin typeface="Futura Std Book" pitchFamily="34" charset="0"/>
              </a:rPr>
              <a:t>Uso eficiente de los recursos</a:t>
            </a:r>
          </a:p>
        </p:txBody>
      </p:sp>
      <p:sp>
        <p:nvSpPr>
          <p:cNvPr id="33" name="Diagrama de flujo: conector fuera de página 10"/>
          <p:cNvSpPr/>
          <p:nvPr/>
        </p:nvSpPr>
        <p:spPr>
          <a:xfrm>
            <a:off x="828023" y="1401101"/>
            <a:ext cx="1584176" cy="1584176"/>
          </a:xfrm>
          <a:prstGeom prst="flowChartOffpageConnec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Futura Std Book"/>
              <a:cs typeface="Futura Std Book"/>
            </a:endParaRPr>
          </a:p>
        </p:txBody>
      </p:sp>
      <p:sp>
        <p:nvSpPr>
          <p:cNvPr id="34" name="CuadroTexto 11"/>
          <p:cNvSpPr txBox="1"/>
          <p:nvPr/>
        </p:nvSpPr>
        <p:spPr>
          <a:xfrm>
            <a:off x="701073" y="2979537"/>
            <a:ext cx="179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Productividad del agua</a:t>
            </a:r>
            <a:endParaRPr lang="es-ES" b="1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5" name="Elipse 38"/>
          <p:cNvSpPr>
            <a:spLocks/>
          </p:cNvSpPr>
          <p:nvPr/>
        </p:nvSpPr>
        <p:spPr>
          <a:xfrm>
            <a:off x="977455" y="1473109"/>
            <a:ext cx="1296000" cy="1296000"/>
          </a:xfrm>
          <a:prstGeom prst="ellipse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6" name="Diagrama de flujo: conector fuera de página 26"/>
          <p:cNvSpPr/>
          <p:nvPr/>
        </p:nvSpPr>
        <p:spPr>
          <a:xfrm>
            <a:off x="3685196" y="1406241"/>
            <a:ext cx="1584176" cy="1584176"/>
          </a:xfrm>
          <a:prstGeom prst="flowChartOffpageConnec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Futura Std Book"/>
              <a:cs typeface="Futura Std Book"/>
            </a:endParaRPr>
          </a:p>
        </p:txBody>
      </p:sp>
      <p:sp>
        <p:nvSpPr>
          <p:cNvPr id="37" name="CuadroTexto 27"/>
          <p:cNvSpPr txBox="1"/>
          <p:nvPr/>
        </p:nvSpPr>
        <p:spPr>
          <a:xfrm>
            <a:off x="3572081" y="2997306"/>
            <a:ext cx="179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Productividad de la tierra</a:t>
            </a:r>
            <a:endParaRPr lang="es-ES" b="1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Elipse 30"/>
          <p:cNvSpPr>
            <a:spLocks noChangeAspect="1"/>
          </p:cNvSpPr>
          <p:nvPr/>
        </p:nvSpPr>
        <p:spPr>
          <a:xfrm>
            <a:off x="3815654" y="1488099"/>
            <a:ext cx="1296000" cy="1296000"/>
          </a:xfrm>
          <a:prstGeom prst="ellipse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9" name="Diagrama de flujo: conector fuera de página 31"/>
          <p:cNvSpPr/>
          <p:nvPr/>
        </p:nvSpPr>
        <p:spPr>
          <a:xfrm>
            <a:off x="6531681" y="1401101"/>
            <a:ext cx="1584176" cy="1584176"/>
          </a:xfrm>
          <a:prstGeom prst="flowChartOffpageConnec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Futura Std Book"/>
              <a:cs typeface="Futura Std Book"/>
            </a:endParaRPr>
          </a:p>
        </p:txBody>
      </p:sp>
      <p:sp>
        <p:nvSpPr>
          <p:cNvPr id="40" name="CuadroTexto 32"/>
          <p:cNvSpPr txBox="1"/>
          <p:nvPr/>
        </p:nvSpPr>
        <p:spPr>
          <a:xfrm>
            <a:off x="6151954" y="2979537"/>
            <a:ext cx="2452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Eficiencia energética y energías renovables</a:t>
            </a:r>
            <a:endParaRPr lang="es-ES" b="1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" name="Elipse 42"/>
          <p:cNvSpPr/>
          <p:nvPr/>
        </p:nvSpPr>
        <p:spPr>
          <a:xfrm>
            <a:off x="6669303" y="1489659"/>
            <a:ext cx="1296000" cy="1296000"/>
          </a:xfrm>
          <a:prstGeom prst="ellipse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2" name="Diagrama de flujo: conector fuera de página 43"/>
          <p:cNvSpPr/>
          <p:nvPr/>
        </p:nvSpPr>
        <p:spPr>
          <a:xfrm>
            <a:off x="9469385" y="1401101"/>
            <a:ext cx="1584176" cy="1584176"/>
          </a:xfrm>
          <a:prstGeom prst="flowChartOffpageConnec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Futura Std Book"/>
              <a:cs typeface="Futura Std Book"/>
            </a:endParaRPr>
          </a:p>
        </p:txBody>
      </p:sp>
      <p:sp>
        <p:nvSpPr>
          <p:cNvPr id="43" name="CuadroTexto 44"/>
          <p:cNvSpPr txBox="1"/>
          <p:nvPr/>
        </p:nvSpPr>
        <p:spPr>
          <a:xfrm>
            <a:off x="9367175" y="2999285"/>
            <a:ext cx="1792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Intensidad en el consumo de materiales</a:t>
            </a:r>
            <a:endParaRPr lang="es-ES" b="1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4" name="Elipse 46"/>
          <p:cNvSpPr/>
          <p:nvPr/>
        </p:nvSpPr>
        <p:spPr>
          <a:xfrm>
            <a:off x="9616968" y="1489659"/>
            <a:ext cx="1296000" cy="1296000"/>
          </a:xfrm>
          <a:prstGeom prst="ellipse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5" name="Rectángulo 3"/>
          <p:cNvSpPr/>
          <p:nvPr/>
        </p:nvSpPr>
        <p:spPr>
          <a:xfrm>
            <a:off x="9105468" y="4025904"/>
            <a:ext cx="2492139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700" kern="0" dirty="0">
                <a:latin typeface="Arial" charset="0"/>
                <a:ea typeface="Arial" charset="0"/>
                <a:cs typeface="Arial" charset="0"/>
              </a:rPr>
              <a:t>Aumentar la eficiencia en el uso de materiales y el aprovechamiento de residuos hacia una economía circular</a:t>
            </a:r>
            <a:endParaRPr lang="es-ES" sz="1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Rectángulo 48"/>
          <p:cNvSpPr/>
          <p:nvPr/>
        </p:nvSpPr>
        <p:spPr>
          <a:xfrm>
            <a:off x="6108947" y="4033463"/>
            <a:ext cx="2416712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700" kern="0" dirty="0">
                <a:latin typeface="Arial" charset="0"/>
                <a:ea typeface="Arial" charset="0"/>
                <a:cs typeface="Arial" charset="0"/>
              </a:rPr>
              <a:t>Incrementar las energías renovables no convencionales y la eficiencia energética al 2030</a:t>
            </a:r>
            <a:endParaRPr lang="es-ES" sz="1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7" name="Rectángulo 49"/>
          <p:cNvSpPr/>
          <p:nvPr/>
        </p:nvSpPr>
        <p:spPr>
          <a:xfrm>
            <a:off x="3165851" y="4035452"/>
            <a:ext cx="2520067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700" kern="0" dirty="0">
                <a:latin typeface="Arial" charset="0"/>
                <a:ea typeface="Arial" charset="0"/>
                <a:cs typeface="Arial" charset="0"/>
              </a:rPr>
              <a:t>Incrementar la productividad agropecuaria y mejorar indicadores de crecimiento verde</a:t>
            </a:r>
          </a:p>
        </p:txBody>
      </p:sp>
      <p:sp>
        <p:nvSpPr>
          <p:cNvPr id="48" name="Rectángulo 50"/>
          <p:cNvSpPr/>
          <p:nvPr/>
        </p:nvSpPr>
        <p:spPr>
          <a:xfrm>
            <a:off x="356713" y="4029351"/>
            <a:ext cx="2416712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700" kern="0" dirty="0">
                <a:latin typeface="Arial" charset="0"/>
                <a:ea typeface="Arial" charset="0"/>
                <a:cs typeface="Arial" charset="0"/>
              </a:rPr>
              <a:t>Aumentar la productividad del agua, el tratamiento de aguas residuales y el reúso</a:t>
            </a:r>
          </a:p>
        </p:txBody>
      </p:sp>
    </p:spTree>
    <p:extLst>
      <p:ext uri="{BB962C8B-B14F-4D97-AF65-F5344CB8AC3E}">
        <p14:creationId xmlns:p14="http://schemas.microsoft.com/office/powerpoint/2010/main" val="394940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12"/>
          <p:cNvGrpSpPr/>
          <p:nvPr/>
        </p:nvGrpSpPr>
        <p:grpSpPr>
          <a:xfrm>
            <a:off x="8686800" y="6182021"/>
            <a:ext cx="3355410" cy="589589"/>
            <a:chOff x="8462682" y="53787"/>
            <a:chExt cx="3812611" cy="669925"/>
          </a:xfrm>
        </p:grpSpPr>
        <p:pic>
          <p:nvPicPr>
            <p:cNvPr id="24" name="Picture 1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62682" y="108630"/>
              <a:ext cx="1566342" cy="512418"/>
            </a:xfrm>
            <a:prstGeom prst="rect">
              <a:avLst/>
            </a:prstGeom>
          </p:spPr>
        </p:pic>
        <p:pic>
          <p:nvPicPr>
            <p:cNvPr id="25" name="Picture 1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32898" y="53787"/>
              <a:ext cx="2342395" cy="669925"/>
            </a:xfrm>
            <a:prstGeom prst="rect">
              <a:avLst/>
            </a:prstGeom>
          </p:spPr>
        </p:pic>
      </p:grpSp>
      <p:sp>
        <p:nvSpPr>
          <p:cNvPr id="26" name="Shape 97"/>
          <p:cNvSpPr txBox="1"/>
          <p:nvPr/>
        </p:nvSpPr>
        <p:spPr>
          <a:xfrm>
            <a:off x="87255" y="6453695"/>
            <a:ext cx="4154961" cy="2743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x-none" sz="1000" dirty="0">
                <a:solidFill>
                  <a:prstClr val="white">
                    <a:lumMod val="50000"/>
                  </a:prstClr>
                </a:solidFill>
                <a:latin typeface="Arial" charset="0"/>
                <a:ea typeface="Arial" charset="0"/>
                <a:cs typeface="Arial" charset="0"/>
              </a:rPr>
              <a:t>Misión de Crecimiento Verde para Colombia</a:t>
            </a:r>
            <a:r>
              <a:rPr lang="es-ES_tradnl" sz="1000" dirty="0">
                <a:solidFill>
                  <a:prstClr val="white">
                    <a:lumMod val="50000"/>
                  </a:prst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/ </a:t>
            </a:r>
            <a:r>
              <a:rPr lang="es-CO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Noviembre 2017</a:t>
            </a:r>
            <a:endParaRPr lang="x-none" sz="1000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6" name="Group 4"/>
          <p:cNvGrpSpPr/>
          <p:nvPr/>
        </p:nvGrpSpPr>
        <p:grpSpPr>
          <a:xfrm>
            <a:off x="8689182" y="6181201"/>
            <a:ext cx="3355409" cy="589589"/>
            <a:chOff x="8462682" y="53787"/>
            <a:chExt cx="3812611" cy="669925"/>
          </a:xfrm>
        </p:grpSpPr>
        <p:pic>
          <p:nvPicPr>
            <p:cNvPr id="7" name="Picture 2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62682" y="108630"/>
              <a:ext cx="1566342" cy="512418"/>
            </a:xfrm>
            <a:prstGeom prst="rect">
              <a:avLst/>
            </a:prstGeom>
          </p:spPr>
        </p:pic>
        <p:pic>
          <p:nvPicPr>
            <p:cNvPr id="8" name="Picture 3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32898" y="53787"/>
              <a:ext cx="2342395" cy="669925"/>
            </a:xfrm>
            <a:prstGeom prst="rect">
              <a:avLst/>
            </a:prstGeom>
          </p:spPr>
        </p:pic>
      </p:grpSp>
      <p:sp>
        <p:nvSpPr>
          <p:cNvPr id="9" name="Freeform 5"/>
          <p:cNvSpPr/>
          <p:nvPr/>
        </p:nvSpPr>
        <p:spPr>
          <a:xfrm>
            <a:off x="8411982" y="6246000"/>
            <a:ext cx="87657" cy="524978"/>
          </a:xfrm>
          <a:custGeom>
            <a:avLst/>
            <a:gdLst>
              <a:gd name="connsiteX0" fmla="*/ 1431722 w 1431722"/>
              <a:gd name="connsiteY0" fmla="*/ 0 h 5603160"/>
              <a:gd name="connsiteX1" fmla="*/ 1431722 w 1431722"/>
              <a:gd name="connsiteY1" fmla="*/ 5603160 h 5603160"/>
              <a:gd name="connsiteX2" fmla="*/ 1261017 w 1431722"/>
              <a:gd name="connsiteY2" fmla="*/ 5475509 h 5603160"/>
              <a:gd name="connsiteX3" fmla="*/ 0 w 1431722"/>
              <a:gd name="connsiteY3" fmla="*/ 2801580 h 5603160"/>
              <a:gd name="connsiteX4" fmla="*/ 1261017 w 1431722"/>
              <a:gd name="connsiteY4" fmla="*/ 127651 h 5603160"/>
              <a:gd name="connsiteX0" fmla="*/ 1431722 w 1523162"/>
              <a:gd name="connsiteY0" fmla="*/ 5603160 h 5694600"/>
              <a:gd name="connsiteX1" fmla="*/ 1261017 w 1523162"/>
              <a:gd name="connsiteY1" fmla="*/ 5475509 h 5694600"/>
              <a:gd name="connsiteX2" fmla="*/ 0 w 1523162"/>
              <a:gd name="connsiteY2" fmla="*/ 2801580 h 5694600"/>
              <a:gd name="connsiteX3" fmla="*/ 1261017 w 1523162"/>
              <a:gd name="connsiteY3" fmla="*/ 127651 h 5694600"/>
              <a:gd name="connsiteX4" fmla="*/ 1431722 w 1523162"/>
              <a:gd name="connsiteY4" fmla="*/ 0 h 5694600"/>
              <a:gd name="connsiteX5" fmla="*/ 1523162 w 1523162"/>
              <a:gd name="connsiteY5" fmla="*/ 5694600 h 5694600"/>
              <a:gd name="connsiteX0" fmla="*/ 1431722 w 1431722"/>
              <a:gd name="connsiteY0" fmla="*/ 5603160 h 5603160"/>
              <a:gd name="connsiteX1" fmla="*/ 1261017 w 1431722"/>
              <a:gd name="connsiteY1" fmla="*/ 5475509 h 5603160"/>
              <a:gd name="connsiteX2" fmla="*/ 0 w 1431722"/>
              <a:gd name="connsiteY2" fmla="*/ 2801580 h 5603160"/>
              <a:gd name="connsiteX3" fmla="*/ 1261017 w 1431722"/>
              <a:gd name="connsiteY3" fmla="*/ 127651 h 5603160"/>
              <a:gd name="connsiteX4" fmla="*/ 1431722 w 1431722"/>
              <a:gd name="connsiteY4" fmla="*/ 0 h 560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1722" h="5603160">
                <a:moveTo>
                  <a:pt x="1431722" y="5603160"/>
                </a:moveTo>
                <a:lnTo>
                  <a:pt x="1261017" y="5475509"/>
                </a:lnTo>
                <a:cubicBezTo>
                  <a:pt x="490883" y="4839938"/>
                  <a:pt x="0" y="3878085"/>
                  <a:pt x="0" y="2801580"/>
                </a:cubicBezTo>
                <a:cubicBezTo>
                  <a:pt x="0" y="1725076"/>
                  <a:pt x="490883" y="763223"/>
                  <a:pt x="1261017" y="127651"/>
                </a:cubicBezTo>
                <a:lnTo>
                  <a:pt x="1431722" y="0"/>
                </a:lnTo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iagrama de flujo: conector fuera de página 10"/>
          <p:cNvSpPr/>
          <p:nvPr/>
        </p:nvSpPr>
        <p:spPr>
          <a:xfrm>
            <a:off x="828023" y="1700808"/>
            <a:ext cx="1584176" cy="1584176"/>
          </a:xfrm>
          <a:prstGeom prst="flowChartOffpageConnec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Futura Std Book"/>
              <a:cs typeface="Futura Std Book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701073" y="3279244"/>
            <a:ext cx="179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Bioeconomía</a:t>
            </a:r>
            <a:endParaRPr lang="es-ES" b="1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Diagrama de flujo: conector fuera de página 26"/>
          <p:cNvSpPr/>
          <p:nvPr/>
        </p:nvSpPr>
        <p:spPr>
          <a:xfrm>
            <a:off x="3685196" y="1705948"/>
            <a:ext cx="1584176" cy="1584176"/>
          </a:xfrm>
          <a:prstGeom prst="flowChartOffpageConnec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Futura Std Book"/>
              <a:cs typeface="Futura Std Book"/>
            </a:endParaRPr>
          </a:p>
        </p:txBody>
      </p:sp>
      <p:sp>
        <p:nvSpPr>
          <p:cNvPr id="14" name="CuadroTexto 27"/>
          <p:cNvSpPr txBox="1"/>
          <p:nvPr/>
        </p:nvSpPr>
        <p:spPr>
          <a:xfrm>
            <a:off x="3572081" y="3297013"/>
            <a:ext cx="179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Economía forestal</a:t>
            </a:r>
          </a:p>
        </p:txBody>
      </p:sp>
      <p:sp>
        <p:nvSpPr>
          <p:cNvPr id="15" name="Diagrama de flujo: conector fuera de página 31"/>
          <p:cNvSpPr/>
          <p:nvPr/>
        </p:nvSpPr>
        <p:spPr>
          <a:xfrm>
            <a:off x="6747706" y="1700808"/>
            <a:ext cx="1584176" cy="1584176"/>
          </a:xfrm>
          <a:prstGeom prst="flowChartOffpageConnec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Futura Std Book"/>
              <a:cs typeface="Futura Std Book"/>
            </a:endParaRPr>
          </a:p>
        </p:txBody>
      </p:sp>
      <p:sp>
        <p:nvSpPr>
          <p:cNvPr id="16" name="CuadroTexto 32"/>
          <p:cNvSpPr txBox="1"/>
          <p:nvPr/>
        </p:nvSpPr>
        <p:spPr>
          <a:xfrm>
            <a:off x="6367980" y="3279244"/>
            <a:ext cx="2343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Productividad laboral y capital humano</a:t>
            </a:r>
          </a:p>
        </p:txBody>
      </p:sp>
      <p:sp>
        <p:nvSpPr>
          <p:cNvPr id="17" name="Diagrama de flujo: conector fuera de página 43"/>
          <p:cNvSpPr/>
          <p:nvPr/>
        </p:nvSpPr>
        <p:spPr>
          <a:xfrm>
            <a:off x="9685410" y="1700808"/>
            <a:ext cx="1584176" cy="1584176"/>
          </a:xfrm>
          <a:prstGeom prst="flowChartOffpageConnector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latin typeface="Futura Std Book"/>
              <a:cs typeface="Futura Std Book"/>
            </a:endParaRPr>
          </a:p>
        </p:txBody>
      </p:sp>
      <p:sp>
        <p:nvSpPr>
          <p:cNvPr id="18" name="CuadroTexto 44"/>
          <p:cNvSpPr txBox="1"/>
          <p:nvPr/>
        </p:nvSpPr>
        <p:spPr>
          <a:xfrm>
            <a:off x="9583200" y="3298992"/>
            <a:ext cx="179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Formalización empresarial </a:t>
            </a:r>
          </a:p>
        </p:txBody>
      </p:sp>
      <p:sp>
        <p:nvSpPr>
          <p:cNvPr id="19" name="Rectángulo 3"/>
          <p:cNvSpPr/>
          <p:nvPr/>
        </p:nvSpPr>
        <p:spPr>
          <a:xfrm>
            <a:off x="9086212" y="4146218"/>
            <a:ext cx="278257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700" kern="0" dirty="0">
                <a:latin typeface="Arial" charset="0"/>
                <a:ea typeface="Arial" charset="0"/>
                <a:cs typeface="Arial" charset="0"/>
              </a:rPr>
              <a:t>Incentivar la formalización empresarial para alcanzar mayores estándares ambientales</a:t>
            </a:r>
          </a:p>
        </p:txBody>
      </p:sp>
      <p:sp>
        <p:nvSpPr>
          <p:cNvPr id="20" name="Rectángulo 48"/>
          <p:cNvSpPr/>
          <p:nvPr/>
        </p:nvSpPr>
        <p:spPr>
          <a:xfrm>
            <a:off x="6367980" y="4140584"/>
            <a:ext cx="2416712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700" kern="0" dirty="0">
                <a:latin typeface="Arial" charset="0"/>
                <a:ea typeface="Arial" charset="0"/>
                <a:cs typeface="Arial" charset="0"/>
              </a:rPr>
              <a:t>Aumentar la productividad laboral y la oferta de capital humano para el crecimiento verde</a:t>
            </a:r>
          </a:p>
        </p:txBody>
      </p:sp>
      <p:sp>
        <p:nvSpPr>
          <p:cNvPr id="21" name="Rectángulo 49"/>
          <p:cNvSpPr/>
          <p:nvPr/>
        </p:nvSpPr>
        <p:spPr>
          <a:xfrm>
            <a:off x="3208859" y="4142573"/>
            <a:ext cx="2520067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700" kern="0" dirty="0">
                <a:latin typeface="Arial" charset="0"/>
                <a:ea typeface="Arial" charset="0"/>
                <a:cs typeface="Arial" charset="0"/>
              </a:rPr>
              <a:t>Fomentar el aprovechamiento sostenible de plantaciones forestales y bosques naturales</a:t>
            </a:r>
          </a:p>
        </p:txBody>
      </p:sp>
      <p:sp>
        <p:nvSpPr>
          <p:cNvPr id="22" name="Rectángulo 50"/>
          <p:cNvSpPr/>
          <p:nvPr/>
        </p:nvSpPr>
        <p:spPr>
          <a:xfrm>
            <a:off x="399721" y="4136472"/>
            <a:ext cx="2416712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1700" kern="0" dirty="0">
                <a:latin typeface="Arial" charset="0"/>
                <a:ea typeface="Arial" charset="0"/>
                <a:cs typeface="Arial" charset="0"/>
              </a:rPr>
              <a:t>Posicionar la bioeconomía para impulsar el crecimiento y la diversificación de la economía </a:t>
            </a:r>
          </a:p>
        </p:txBody>
      </p:sp>
      <p:sp>
        <p:nvSpPr>
          <p:cNvPr id="27" name="Shape 91"/>
          <p:cNvSpPr txBox="1"/>
          <p:nvPr/>
        </p:nvSpPr>
        <p:spPr>
          <a:xfrm>
            <a:off x="516148" y="177085"/>
            <a:ext cx="4841404" cy="67276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es-CO" sz="2400" b="1" spc="-150" dirty="0">
                <a:solidFill>
                  <a:srgbClr val="B81C28"/>
                </a:solidFill>
                <a:latin typeface="Futura Std Book" panose="020B0502020204020303"/>
                <a:ea typeface="+mj-ea"/>
                <a:cs typeface="+mj-cs"/>
              </a:rPr>
              <a:t>Nuevas oportunidades económicas basadas en el uso sostenible del capital natural</a:t>
            </a:r>
          </a:p>
          <a:p>
            <a:pPr algn="ctr" defTabSz="914400">
              <a:spcBef>
                <a:spcPct val="0"/>
              </a:spcBef>
              <a:defRPr/>
            </a:pPr>
            <a:endParaRPr lang="es-CO" sz="2400" b="1" spc="-150" dirty="0">
              <a:solidFill>
                <a:srgbClr val="B81C28"/>
              </a:solidFill>
              <a:latin typeface="Futura Std Book" panose="020B0502020204020303"/>
              <a:ea typeface="+mj-ea"/>
              <a:cs typeface="+mj-cs"/>
            </a:endParaRPr>
          </a:p>
        </p:txBody>
      </p:sp>
      <p:sp>
        <p:nvSpPr>
          <p:cNvPr id="28" name="Shape 91"/>
          <p:cNvSpPr txBox="1"/>
          <p:nvPr/>
        </p:nvSpPr>
        <p:spPr>
          <a:xfrm>
            <a:off x="6600055" y="177085"/>
            <a:ext cx="4775445" cy="123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es-CO" sz="2400" b="1" spc="-150" dirty="0">
                <a:solidFill>
                  <a:srgbClr val="B81C28"/>
                </a:solidFill>
                <a:latin typeface="Futura Std Book" panose="020B0502020204020303"/>
                <a:ea typeface="+mj-ea"/>
                <a:cs typeface="+mj-cs"/>
              </a:rPr>
              <a:t>Oferta y demanda de fuerza laboral para el crecimiento verde</a:t>
            </a:r>
          </a:p>
          <a:p>
            <a:pPr algn="ctr" defTabSz="914400">
              <a:spcBef>
                <a:spcPct val="0"/>
              </a:spcBef>
              <a:defRPr/>
            </a:pPr>
            <a:endParaRPr lang="es-CO" sz="2400" b="1" spc="-150" dirty="0">
              <a:solidFill>
                <a:srgbClr val="B81C28"/>
              </a:solidFill>
              <a:latin typeface="Futura Std Book" panose="020B0502020204020303"/>
              <a:ea typeface="+mj-ea"/>
              <a:cs typeface="+mj-cs"/>
            </a:endParaRPr>
          </a:p>
        </p:txBody>
      </p:sp>
      <p:sp>
        <p:nvSpPr>
          <p:cNvPr id="29" name="Elipse 33"/>
          <p:cNvSpPr/>
          <p:nvPr/>
        </p:nvSpPr>
        <p:spPr>
          <a:xfrm>
            <a:off x="952426" y="1783713"/>
            <a:ext cx="1296000" cy="1296000"/>
          </a:xfrm>
          <a:prstGeom prst="ellipse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1037118"/>
              <a:satOff val="50000"/>
              <a:lumOff val="99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Elipse 34"/>
          <p:cNvSpPr/>
          <p:nvPr/>
        </p:nvSpPr>
        <p:spPr>
          <a:xfrm>
            <a:off x="3825130" y="1783713"/>
            <a:ext cx="1296000" cy="1296000"/>
          </a:xfrm>
          <a:prstGeom prst="ellipse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1037118"/>
              <a:satOff val="50000"/>
              <a:lumOff val="99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Elipse 35"/>
          <p:cNvSpPr/>
          <p:nvPr/>
        </p:nvSpPr>
        <p:spPr>
          <a:xfrm>
            <a:off x="6895491" y="1783713"/>
            <a:ext cx="1296000" cy="1296000"/>
          </a:xfrm>
          <a:prstGeom prst="ellipse">
            <a:avLst/>
          </a:pr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2074236"/>
              <a:satOff val="100000"/>
              <a:lumOff val="1983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2" name="Elipse 36"/>
          <p:cNvSpPr/>
          <p:nvPr/>
        </p:nvSpPr>
        <p:spPr>
          <a:xfrm>
            <a:off x="9811638" y="1783713"/>
            <a:ext cx="1296000" cy="1296000"/>
          </a:xfrm>
          <a:prstGeom prst="ellipse">
            <a:avLst/>
          </a:pr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50000"/>
              <a:hueOff val="2074236"/>
              <a:satOff val="100000"/>
              <a:lumOff val="1983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87882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99947F9-AA35-4496-9A5C-57C5424F8F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345245"/>
              </p:ext>
            </p:extLst>
          </p:nvPr>
        </p:nvGraphicFramePr>
        <p:xfrm>
          <a:off x="1155988" y="759839"/>
          <a:ext cx="9692825" cy="599093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201716">
                  <a:extLst>
                    <a:ext uri="{9D8B030D-6E8A-4147-A177-3AD203B41FA5}">
                      <a16:colId xmlns:a16="http://schemas.microsoft.com/office/drawing/2014/main" val="837864719"/>
                    </a:ext>
                  </a:extLst>
                </a:gridCol>
                <a:gridCol w="6491109">
                  <a:extLst>
                    <a:ext uri="{9D8B030D-6E8A-4147-A177-3AD203B41FA5}">
                      <a16:colId xmlns:a16="http://schemas.microsoft.com/office/drawing/2014/main" val="3541624078"/>
                    </a:ext>
                  </a:extLst>
                </a:gridCol>
              </a:tblGrid>
              <a:tr h="392588">
                <a:tc>
                  <a:txBody>
                    <a:bodyPr/>
                    <a:lstStyle/>
                    <a:p>
                      <a:r>
                        <a:rPr lang="es-CO" sz="2000" dirty="0"/>
                        <a:t>Eje Temático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2000" dirty="0"/>
                        <a:t>Temas y fechas 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933733"/>
                  </a:ext>
                </a:extLst>
              </a:tr>
              <a:tr h="392588">
                <a:tc>
                  <a:txBody>
                    <a:bodyPr/>
                    <a:lstStyle/>
                    <a:p>
                      <a:r>
                        <a:rPr lang="es-CO" sz="2000" dirty="0"/>
                        <a:t>Agua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2000" dirty="0"/>
                        <a:t>Diagnóstico (Sep. 20)  -  Propuestas (Ene/18)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155506"/>
                  </a:ext>
                </a:extLst>
              </a:tr>
              <a:tr h="392588">
                <a:tc>
                  <a:txBody>
                    <a:bodyPr/>
                    <a:lstStyle/>
                    <a:p>
                      <a:r>
                        <a:rPr lang="es-CO" sz="2000" dirty="0"/>
                        <a:t>Economía Circular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2000" dirty="0"/>
                        <a:t>Diagnóstico (Oct. 5)  -  Propuestas (Nov. 29)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458854"/>
                  </a:ext>
                </a:extLst>
              </a:tr>
              <a:tr h="667337">
                <a:tc>
                  <a:txBody>
                    <a:bodyPr/>
                    <a:lstStyle/>
                    <a:p>
                      <a:r>
                        <a:rPr lang="es-CO" sz="2000" dirty="0"/>
                        <a:t>Formalización empresarial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2000" dirty="0"/>
                        <a:t>Diagnóstico (Oct. 31) – Propuestas (Ene/18)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869839"/>
                  </a:ext>
                </a:extLst>
              </a:tr>
              <a:tr h="392588">
                <a:tc>
                  <a:txBody>
                    <a:bodyPr/>
                    <a:lstStyle/>
                    <a:p>
                      <a:r>
                        <a:rPr lang="es-CO" sz="2000" dirty="0"/>
                        <a:t>Bioeconomía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2000" dirty="0"/>
                        <a:t>Priorización sectores (Nov. 22) – Propuesta (Mar/18)  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870523"/>
                  </a:ext>
                </a:extLst>
              </a:tr>
              <a:tr h="392588">
                <a:tc>
                  <a:txBody>
                    <a:bodyPr/>
                    <a:lstStyle/>
                    <a:p>
                      <a:r>
                        <a:rPr lang="es-CO" sz="2000" dirty="0"/>
                        <a:t>Temas regionales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2000" dirty="0"/>
                        <a:t>Con Ciudades como vamos (Dic 11)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238564"/>
                  </a:ext>
                </a:extLst>
              </a:tr>
              <a:tr h="392588">
                <a:tc>
                  <a:txBody>
                    <a:bodyPr/>
                    <a:lstStyle/>
                    <a:p>
                      <a:r>
                        <a:rPr lang="es-CO" sz="2000" dirty="0"/>
                        <a:t>Energía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2000" dirty="0"/>
                        <a:t>Diagnóstico (Nov. 23)  -  Propuestas (Feb/18)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492051"/>
                  </a:ext>
                </a:extLst>
              </a:tr>
              <a:tr h="706658">
                <a:tc>
                  <a:txBody>
                    <a:bodyPr/>
                    <a:lstStyle/>
                    <a:p>
                      <a:r>
                        <a:rPr lang="es-CO" sz="2000" dirty="0"/>
                        <a:t>Economía Forestal 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2000" dirty="0"/>
                        <a:t>Clústeres para planes de negocio (Nov.-Dic/17)  - Recomendaciones (Feb/18)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030450"/>
                  </a:ext>
                </a:extLst>
              </a:tr>
              <a:tr h="706658">
                <a:tc>
                  <a:txBody>
                    <a:bodyPr/>
                    <a:lstStyle/>
                    <a:p>
                      <a:r>
                        <a:rPr lang="es-CO" sz="2000" dirty="0"/>
                        <a:t>Empleos verdes (con </a:t>
                      </a:r>
                      <a:r>
                        <a:rPr lang="es-CO" sz="2000" dirty="0" err="1"/>
                        <a:t>MinTrabajo</a:t>
                      </a:r>
                      <a:r>
                        <a:rPr lang="es-CO" sz="2000" dirty="0"/>
                        <a:t>)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2000" dirty="0"/>
                        <a:t>Dic. 4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037226"/>
                  </a:ext>
                </a:extLst>
              </a:tr>
              <a:tr h="706658">
                <a:tc>
                  <a:txBody>
                    <a:bodyPr/>
                    <a:lstStyle/>
                    <a:p>
                      <a:r>
                        <a:rPr lang="es-CO" sz="2000" dirty="0"/>
                        <a:t>Productividad de la tierra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2000" dirty="0" err="1"/>
                        <a:t>Webinar</a:t>
                      </a:r>
                      <a:r>
                        <a:rPr lang="es-CO" sz="2000" dirty="0"/>
                        <a:t> introducción (Nov. 21)  -  Talleres de 5 cultivos (Ene-Feb/18)  -  Propuestas (Mar/18)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996677"/>
                  </a:ext>
                </a:extLst>
              </a:tr>
              <a:tr h="392588">
                <a:tc>
                  <a:txBody>
                    <a:bodyPr/>
                    <a:lstStyle/>
                    <a:p>
                      <a:r>
                        <a:rPr lang="es-CO" sz="2000" dirty="0"/>
                        <a:t>Productividad laboral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2000" dirty="0"/>
                        <a:t>Diagnóstico (Feb/18)  -  Propuestas (Abr/18)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231732"/>
                  </a:ext>
                </a:extLst>
              </a:tr>
              <a:tr h="392588">
                <a:tc>
                  <a:txBody>
                    <a:bodyPr/>
                    <a:lstStyle/>
                    <a:p>
                      <a:r>
                        <a:rPr lang="es-CO" sz="2000" dirty="0"/>
                        <a:t>CONPES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O" sz="2000" dirty="0"/>
                        <a:t>Mar, Abr, May 2018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378134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26AD0A1C-7F9C-4FC1-9AA9-BE034EF15D5A}"/>
              </a:ext>
            </a:extLst>
          </p:cNvPr>
          <p:cNvSpPr txBox="1">
            <a:spLocks/>
          </p:cNvSpPr>
          <p:nvPr/>
        </p:nvSpPr>
        <p:spPr>
          <a:xfrm>
            <a:off x="179294" y="198066"/>
            <a:ext cx="7104909" cy="11379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B81C2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/>
              <a:t>Comités Consultivos - Talleres</a:t>
            </a:r>
          </a:p>
        </p:txBody>
      </p:sp>
    </p:spTree>
    <p:extLst>
      <p:ext uri="{BB962C8B-B14F-4D97-AF65-F5344CB8AC3E}">
        <p14:creationId xmlns:p14="http://schemas.microsoft.com/office/powerpoint/2010/main" val="3558954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4"/>
          <p:cNvGrpSpPr/>
          <p:nvPr/>
        </p:nvGrpSpPr>
        <p:grpSpPr>
          <a:xfrm>
            <a:off x="8689182" y="6150205"/>
            <a:ext cx="3355409" cy="589589"/>
            <a:chOff x="8462682" y="53787"/>
            <a:chExt cx="3812611" cy="669925"/>
          </a:xfrm>
        </p:grpSpPr>
        <p:pic>
          <p:nvPicPr>
            <p:cNvPr id="23" name="Picture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62682" y="108630"/>
              <a:ext cx="1566342" cy="512418"/>
            </a:xfrm>
            <a:prstGeom prst="rect">
              <a:avLst/>
            </a:prstGeom>
          </p:spPr>
        </p:pic>
        <p:pic>
          <p:nvPicPr>
            <p:cNvPr id="24" name="Picture 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32898" y="53787"/>
              <a:ext cx="2342395" cy="669925"/>
            </a:xfrm>
            <a:prstGeom prst="rect">
              <a:avLst/>
            </a:prstGeom>
          </p:spPr>
        </p:pic>
      </p:grpSp>
      <p:sp>
        <p:nvSpPr>
          <p:cNvPr id="25" name="Freeform 5"/>
          <p:cNvSpPr/>
          <p:nvPr/>
        </p:nvSpPr>
        <p:spPr>
          <a:xfrm>
            <a:off x="8411982" y="6215004"/>
            <a:ext cx="87657" cy="524978"/>
          </a:xfrm>
          <a:custGeom>
            <a:avLst/>
            <a:gdLst>
              <a:gd name="connsiteX0" fmla="*/ 1431722 w 1431722"/>
              <a:gd name="connsiteY0" fmla="*/ 0 h 5603160"/>
              <a:gd name="connsiteX1" fmla="*/ 1431722 w 1431722"/>
              <a:gd name="connsiteY1" fmla="*/ 5603160 h 5603160"/>
              <a:gd name="connsiteX2" fmla="*/ 1261017 w 1431722"/>
              <a:gd name="connsiteY2" fmla="*/ 5475509 h 5603160"/>
              <a:gd name="connsiteX3" fmla="*/ 0 w 1431722"/>
              <a:gd name="connsiteY3" fmla="*/ 2801580 h 5603160"/>
              <a:gd name="connsiteX4" fmla="*/ 1261017 w 1431722"/>
              <a:gd name="connsiteY4" fmla="*/ 127651 h 5603160"/>
              <a:gd name="connsiteX0" fmla="*/ 1431722 w 1523162"/>
              <a:gd name="connsiteY0" fmla="*/ 5603160 h 5694600"/>
              <a:gd name="connsiteX1" fmla="*/ 1261017 w 1523162"/>
              <a:gd name="connsiteY1" fmla="*/ 5475509 h 5694600"/>
              <a:gd name="connsiteX2" fmla="*/ 0 w 1523162"/>
              <a:gd name="connsiteY2" fmla="*/ 2801580 h 5694600"/>
              <a:gd name="connsiteX3" fmla="*/ 1261017 w 1523162"/>
              <a:gd name="connsiteY3" fmla="*/ 127651 h 5694600"/>
              <a:gd name="connsiteX4" fmla="*/ 1431722 w 1523162"/>
              <a:gd name="connsiteY4" fmla="*/ 0 h 5694600"/>
              <a:gd name="connsiteX5" fmla="*/ 1523162 w 1523162"/>
              <a:gd name="connsiteY5" fmla="*/ 5694600 h 5694600"/>
              <a:gd name="connsiteX0" fmla="*/ 1431722 w 1431722"/>
              <a:gd name="connsiteY0" fmla="*/ 5603160 h 5603160"/>
              <a:gd name="connsiteX1" fmla="*/ 1261017 w 1431722"/>
              <a:gd name="connsiteY1" fmla="*/ 5475509 h 5603160"/>
              <a:gd name="connsiteX2" fmla="*/ 0 w 1431722"/>
              <a:gd name="connsiteY2" fmla="*/ 2801580 h 5603160"/>
              <a:gd name="connsiteX3" fmla="*/ 1261017 w 1431722"/>
              <a:gd name="connsiteY3" fmla="*/ 127651 h 5603160"/>
              <a:gd name="connsiteX4" fmla="*/ 1431722 w 1431722"/>
              <a:gd name="connsiteY4" fmla="*/ 0 h 560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1722" h="5603160">
                <a:moveTo>
                  <a:pt x="1431722" y="5603160"/>
                </a:moveTo>
                <a:lnTo>
                  <a:pt x="1261017" y="5475509"/>
                </a:lnTo>
                <a:cubicBezTo>
                  <a:pt x="490883" y="4839938"/>
                  <a:pt x="0" y="3878085"/>
                  <a:pt x="0" y="2801580"/>
                </a:cubicBezTo>
                <a:cubicBezTo>
                  <a:pt x="0" y="1725076"/>
                  <a:pt x="490883" y="763223"/>
                  <a:pt x="1261017" y="127651"/>
                </a:cubicBezTo>
                <a:lnTo>
                  <a:pt x="1431722" y="0"/>
                </a:lnTo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Título 1"/>
          <p:cNvSpPr txBox="1">
            <a:spLocks/>
          </p:cNvSpPr>
          <p:nvPr/>
        </p:nvSpPr>
        <p:spPr>
          <a:xfrm>
            <a:off x="172177" y="203066"/>
            <a:ext cx="12130950" cy="5593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s-ES" sz="3200" b="1" dirty="0">
                <a:solidFill>
                  <a:srgbClr val="B81C28"/>
                </a:solidFill>
                <a:latin typeface="Futura Std Book" panose="020B0502020204020303"/>
              </a:rPr>
              <a:t>Esquema operativo de la Misión de Crecimiento Verde</a:t>
            </a:r>
          </a:p>
        </p:txBody>
      </p:sp>
      <p:grpSp>
        <p:nvGrpSpPr>
          <p:cNvPr id="28" name="Agrupar 31"/>
          <p:cNvGrpSpPr/>
          <p:nvPr/>
        </p:nvGrpSpPr>
        <p:grpSpPr>
          <a:xfrm>
            <a:off x="598607" y="1195266"/>
            <a:ext cx="11033252" cy="4576884"/>
            <a:chOff x="618145" y="1279771"/>
            <a:chExt cx="11033252" cy="4044462"/>
          </a:xfrm>
        </p:grpSpPr>
        <p:sp>
          <p:nvSpPr>
            <p:cNvPr id="29" name="Rectángulo redondeado 4"/>
            <p:cNvSpPr/>
            <p:nvPr/>
          </p:nvSpPr>
          <p:spPr>
            <a:xfrm>
              <a:off x="4166574" y="1279771"/>
              <a:ext cx="4620846" cy="761999"/>
            </a:xfrm>
            <a:prstGeom prst="roundRect">
              <a:avLst/>
            </a:prstGeom>
            <a:solidFill>
              <a:srgbClr val="C0000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SECRETARÍA TÉCNICA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DNP</a:t>
              </a:r>
            </a:p>
          </p:txBody>
        </p:sp>
        <p:sp>
          <p:nvSpPr>
            <p:cNvPr id="30" name="Rectángulo redondeado 5"/>
            <p:cNvSpPr/>
            <p:nvPr/>
          </p:nvSpPr>
          <p:spPr>
            <a:xfrm>
              <a:off x="2515576" y="2481388"/>
              <a:ext cx="3521807" cy="761999"/>
            </a:xfrm>
            <a:prstGeom prst="roundRect">
              <a:avLst/>
            </a:prstGeom>
            <a:solidFill>
              <a:srgbClr val="2E9BB2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DIRECTOR DE LA MISIÓN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b="1" kern="0" dirty="0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Equipo Núcleo</a:t>
              </a:r>
              <a:endPara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1" name="Rectángulo redondeado 6"/>
            <p:cNvSpPr/>
            <p:nvPr/>
          </p:nvSpPr>
          <p:spPr>
            <a:xfrm>
              <a:off x="6963871" y="2149235"/>
              <a:ext cx="4687526" cy="761999"/>
            </a:xfrm>
            <a:prstGeom prst="roundRect">
              <a:avLst/>
            </a:prstGeom>
            <a:solidFill>
              <a:srgbClr val="FFB300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COMITÉ ASESOR ESTRATÉGICO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21 Expertos nacionales e internacionales</a:t>
              </a:r>
            </a:p>
          </p:txBody>
        </p:sp>
        <p:sp>
          <p:nvSpPr>
            <p:cNvPr id="32" name="Rectángulo redondeado 7"/>
            <p:cNvSpPr/>
            <p:nvPr/>
          </p:nvSpPr>
          <p:spPr>
            <a:xfrm>
              <a:off x="940529" y="3526696"/>
              <a:ext cx="3057280" cy="761999"/>
            </a:xfrm>
            <a:prstGeom prst="roundRect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Estudios</a:t>
              </a:r>
              <a:endPara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Uso eficiente de recursos</a:t>
              </a:r>
            </a:p>
          </p:txBody>
        </p:sp>
        <p:sp>
          <p:nvSpPr>
            <p:cNvPr id="33" name="Rectángulo redondeado 8"/>
            <p:cNvSpPr/>
            <p:nvPr/>
          </p:nvSpPr>
          <p:spPr>
            <a:xfrm>
              <a:off x="4555145" y="3417771"/>
              <a:ext cx="3379957" cy="870924"/>
            </a:xfrm>
            <a:prstGeom prst="roundRect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Estudios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Oferta y demanda de fuerza laboral</a:t>
              </a:r>
            </a:p>
          </p:txBody>
        </p:sp>
        <p:sp>
          <p:nvSpPr>
            <p:cNvPr id="34" name="Rectángulo redondeado 10"/>
            <p:cNvSpPr/>
            <p:nvPr/>
          </p:nvSpPr>
          <p:spPr>
            <a:xfrm>
              <a:off x="618145" y="4562234"/>
              <a:ext cx="3057280" cy="761999"/>
            </a:xfrm>
            <a:prstGeom prst="roundRect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Estudios</a:t>
              </a:r>
              <a:endPara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Nuevas oportunidades económicas</a:t>
              </a:r>
            </a:p>
          </p:txBody>
        </p:sp>
        <p:sp>
          <p:nvSpPr>
            <p:cNvPr id="35" name="Rectángulo redondeado 11"/>
            <p:cNvSpPr/>
            <p:nvPr/>
          </p:nvSpPr>
          <p:spPr>
            <a:xfrm>
              <a:off x="4984991" y="4562234"/>
              <a:ext cx="3057280" cy="761999"/>
            </a:xfrm>
            <a:prstGeom prst="roundRect">
              <a:avLst/>
            </a:prstGeom>
            <a:solidFill>
              <a:sysClr val="windowText" lastClr="000000">
                <a:lumMod val="75000"/>
                <a:lumOff val="25000"/>
              </a:sys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Estudios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transversales</a:t>
              </a:r>
            </a:p>
          </p:txBody>
        </p:sp>
        <p:cxnSp>
          <p:nvCxnSpPr>
            <p:cNvPr id="36" name="Conector angular 13"/>
            <p:cNvCxnSpPr>
              <a:stCxn id="31" idx="2"/>
              <a:endCxn id="32" idx="3"/>
            </p:cNvCxnSpPr>
            <p:nvPr/>
          </p:nvCxnSpPr>
          <p:spPr>
            <a:xfrm rot="5400000">
              <a:off x="5846881" y="2232272"/>
              <a:ext cx="820618" cy="439614"/>
            </a:xfrm>
            <a:prstGeom prst="bentConnector2">
              <a:avLst/>
            </a:prstGeom>
            <a:noFill/>
            <a:ln w="28575" cap="flat" cmpd="sng" algn="ctr">
              <a:solidFill>
                <a:srgbClr val="B81C28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37" name="Conector angular 22"/>
            <p:cNvCxnSpPr>
              <a:stCxn id="32" idx="2"/>
              <a:endCxn id="35" idx="1"/>
            </p:cNvCxnSpPr>
            <p:nvPr/>
          </p:nvCxnSpPr>
          <p:spPr>
            <a:xfrm rot="16200000" flipH="1">
              <a:off x="4083658" y="3436208"/>
              <a:ext cx="664309" cy="278665"/>
            </a:xfrm>
            <a:prstGeom prst="bentConnector2">
              <a:avLst/>
            </a:prstGeom>
            <a:noFill/>
            <a:ln w="28575" cap="flat" cmpd="sng" algn="ctr">
              <a:solidFill>
                <a:srgbClr val="B81C28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38" name="Conector angular 24"/>
            <p:cNvCxnSpPr>
              <a:stCxn id="32" idx="2"/>
              <a:endCxn id="34" idx="3"/>
            </p:cNvCxnSpPr>
            <p:nvPr/>
          </p:nvCxnSpPr>
          <p:spPr>
            <a:xfrm rot="5400000">
              <a:off x="3804991" y="3436206"/>
              <a:ext cx="664309" cy="278671"/>
            </a:xfrm>
            <a:prstGeom prst="bentConnector2">
              <a:avLst/>
            </a:prstGeom>
            <a:noFill/>
            <a:ln w="28575" cap="flat" cmpd="sng" algn="ctr">
              <a:solidFill>
                <a:srgbClr val="B81C28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39" name="Conector angular 26"/>
            <p:cNvCxnSpPr>
              <a:stCxn id="32" idx="2"/>
              <a:endCxn id="37" idx="1"/>
            </p:cNvCxnSpPr>
            <p:nvPr/>
          </p:nvCxnSpPr>
          <p:spPr>
            <a:xfrm rot="16200000" flipH="1">
              <a:off x="3780812" y="3739054"/>
              <a:ext cx="1699847" cy="708511"/>
            </a:xfrm>
            <a:prstGeom prst="bentConnector2">
              <a:avLst/>
            </a:prstGeom>
            <a:noFill/>
            <a:ln w="28575" cap="flat" cmpd="sng" algn="ctr">
              <a:solidFill>
                <a:srgbClr val="B81C28"/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40" name="Conector angular 28"/>
            <p:cNvCxnSpPr>
              <a:stCxn id="32" idx="2"/>
            </p:cNvCxnSpPr>
            <p:nvPr/>
          </p:nvCxnSpPr>
          <p:spPr>
            <a:xfrm rot="5400000">
              <a:off x="3126030" y="3792783"/>
              <a:ext cx="1699847" cy="601055"/>
            </a:xfrm>
            <a:prstGeom prst="bentConnector2">
              <a:avLst/>
            </a:prstGeom>
            <a:noFill/>
            <a:ln w="28575" cap="flat" cmpd="sng" algn="ctr">
              <a:solidFill>
                <a:srgbClr val="B81C28"/>
              </a:solidFill>
              <a:prstDash val="solid"/>
              <a:miter lim="800000"/>
              <a:tailEnd type="arrow"/>
            </a:ln>
            <a:effectLst/>
          </p:spPr>
        </p:cxnSp>
      </p:grpSp>
      <p:sp>
        <p:nvSpPr>
          <p:cNvPr id="41" name="Rectángulo redondeado 6"/>
          <p:cNvSpPr/>
          <p:nvPr/>
        </p:nvSpPr>
        <p:spPr>
          <a:xfrm>
            <a:off x="9425353" y="4169136"/>
            <a:ext cx="2479485" cy="994239"/>
          </a:xfrm>
          <a:prstGeom prst="roundRect">
            <a:avLst/>
          </a:prstGeom>
          <a:solidFill>
            <a:srgbClr val="FFB300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COMITÉS CONSULTIVOS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rPr>
              <a:t>8 estudios técnicos</a:t>
            </a:r>
            <a:endParaRPr kumimoji="0" lang="es-E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2" name="Flecha: a la derecha con bandas 41"/>
          <p:cNvSpPr/>
          <p:nvPr/>
        </p:nvSpPr>
        <p:spPr>
          <a:xfrm rot="10800000">
            <a:off x="8464858" y="4347703"/>
            <a:ext cx="666449" cy="555894"/>
          </a:xfrm>
          <a:prstGeom prst="striped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3" name="Shape 97">
            <a:extLst>
              <a:ext uri="{FF2B5EF4-FFF2-40B4-BE49-F238E27FC236}">
                <a16:creationId xmlns:a16="http://schemas.microsoft.com/office/drawing/2014/main" id="{C4855DCE-B947-4171-9686-CD719A726D21}"/>
              </a:ext>
            </a:extLst>
          </p:cNvPr>
          <p:cNvSpPr txBox="1"/>
          <p:nvPr/>
        </p:nvSpPr>
        <p:spPr>
          <a:xfrm>
            <a:off x="87255" y="6422699"/>
            <a:ext cx="4154961" cy="27437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r>
              <a:rPr lang="x-none" sz="1000" dirty="0">
                <a:solidFill>
                  <a:prstClr val="white">
                    <a:lumMod val="50000"/>
                  </a:prstClr>
                </a:solidFill>
                <a:latin typeface="Arial" charset="0"/>
                <a:ea typeface="Arial" charset="0"/>
                <a:cs typeface="Arial" charset="0"/>
              </a:rPr>
              <a:t>Misión de Crecimiento Verde para Colombia</a:t>
            </a:r>
            <a:r>
              <a:rPr lang="es-ES_tradnl" sz="1000" dirty="0">
                <a:solidFill>
                  <a:prstClr val="white">
                    <a:lumMod val="50000"/>
                  </a:prst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/ </a:t>
            </a:r>
            <a:r>
              <a:rPr lang="es-CO" sz="1000" dirty="0">
                <a:solidFill>
                  <a:srgbClr val="B81C28"/>
                </a:solidFill>
                <a:latin typeface="Arial" charset="0"/>
                <a:ea typeface="Arial" charset="0"/>
                <a:cs typeface="Arial" charset="0"/>
              </a:rPr>
              <a:t>Noviembre 2017</a:t>
            </a:r>
            <a:endParaRPr lang="x-none" sz="1000" dirty="0">
              <a:solidFill>
                <a:srgbClr val="B81C28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611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686800" y="6182021"/>
            <a:ext cx="3355410" cy="589589"/>
            <a:chOff x="8462682" y="53787"/>
            <a:chExt cx="3812611" cy="669925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62682" y="108630"/>
              <a:ext cx="1566342" cy="512418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32898" y="53787"/>
              <a:ext cx="2342395" cy="669925"/>
            </a:xfrm>
            <a:prstGeom prst="rect">
              <a:avLst/>
            </a:prstGeom>
          </p:spPr>
        </p:pic>
      </p:grpSp>
      <p:sp>
        <p:nvSpPr>
          <p:cNvPr id="16" name="Freeform 15"/>
          <p:cNvSpPr/>
          <p:nvPr/>
        </p:nvSpPr>
        <p:spPr>
          <a:xfrm>
            <a:off x="8408230" y="6246632"/>
            <a:ext cx="87657" cy="524978"/>
          </a:xfrm>
          <a:custGeom>
            <a:avLst/>
            <a:gdLst>
              <a:gd name="connsiteX0" fmla="*/ 1431722 w 1431722"/>
              <a:gd name="connsiteY0" fmla="*/ 0 h 5603160"/>
              <a:gd name="connsiteX1" fmla="*/ 1431722 w 1431722"/>
              <a:gd name="connsiteY1" fmla="*/ 5603160 h 5603160"/>
              <a:gd name="connsiteX2" fmla="*/ 1261017 w 1431722"/>
              <a:gd name="connsiteY2" fmla="*/ 5475509 h 5603160"/>
              <a:gd name="connsiteX3" fmla="*/ 0 w 1431722"/>
              <a:gd name="connsiteY3" fmla="*/ 2801580 h 5603160"/>
              <a:gd name="connsiteX4" fmla="*/ 1261017 w 1431722"/>
              <a:gd name="connsiteY4" fmla="*/ 127651 h 5603160"/>
              <a:gd name="connsiteX0" fmla="*/ 1431722 w 1523162"/>
              <a:gd name="connsiteY0" fmla="*/ 5603160 h 5694600"/>
              <a:gd name="connsiteX1" fmla="*/ 1261017 w 1523162"/>
              <a:gd name="connsiteY1" fmla="*/ 5475509 h 5694600"/>
              <a:gd name="connsiteX2" fmla="*/ 0 w 1523162"/>
              <a:gd name="connsiteY2" fmla="*/ 2801580 h 5694600"/>
              <a:gd name="connsiteX3" fmla="*/ 1261017 w 1523162"/>
              <a:gd name="connsiteY3" fmla="*/ 127651 h 5694600"/>
              <a:gd name="connsiteX4" fmla="*/ 1431722 w 1523162"/>
              <a:gd name="connsiteY4" fmla="*/ 0 h 5694600"/>
              <a:gd name="connsiteX5" fmla="*/ 1523162 w 1523162"/>
              <a:gd name="connsiteY5" fmla="*/ 5694600 h 5694600"/>
              <a:gd name="connsiteX0" fmla="*/ 1431722 w 1431722"/>
              <a:gd name="connsiteY0" fmla="*/ 5603160 h 5603160"/>
              <a:gd name="connsiteX1" fmla="*/ 1261017 w 1431722"/>
              <a:gd name="connsiteY1" fmla="*/ 5475509 h 5603160"/>
              <a:gd name="connsiteX2" fmla="*/ 0 w 1431722"/>
              <a:gd name="connsiteY2" fmla="*/ 2801580 h 5603160"/>
              <a:gd name="connsiteX3" fmla="*/ 1261017 w 1431722"/>
              <a:gd name="connsiteY3" fmla="*/ 127651 h 5603160"/>
              <a:gd name="connsiteX4" fmla="*/ 1431722 w 1431722"/>
              <a:gd name="connsiteY4" fmla="*/ 0 h 560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1722" h="5603160">
                <a:moveTo>
                  <a:pt x="1431722" y="5603160"/>
                </a:moveTo>
                <a:lnTo>
                  <a:pt x="1261017" y="5475509"/>
                </a:lnTo>
                <a:cubicBezTo>
                  <a:pt x="490883" y="4839938"/>
                  <a:pt x="0" y="3878085"/>
                  <a:pt x="0" y="2801580"/>
                </a:cubicBezTo>
                <a:cubicBezTo>
                  <a:pt x="0" y="1725076"/>
                  <a:pt x="490883" y="763223"/>
                  <a:pt x="1261017" y="127651"/>
                </a:cubicBezTo>
                <a:lnTo>
                  <a:pt x="1431722" y="0"/>
                </a:lnTo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700300" y="1090016"/>
            <a:ext cx="106154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s-ES_tradnl" sz="2600" dirty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79294" y="209180"/>
            <a:ext cx="11862916" cy="8808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B81C2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/>
              <a:t>Vinculación de actores y grupos de interés</a:t>
            </a: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628061957"/>
              </p:ext>
            </p:extLst>
          </p:nvPr>
        </p:nvGraphicFramePr>
        <p:xfrm>
          <a:off x="2046752" y="357639"/>
          <a:ext cx="8128000" cy="5734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8144668" y="1098376"/>
            <a:ext cx="3841281" cy="14773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/>
              <a:t>Misiones de intercambio (Corea y Francia)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/>
              <a:t>Comités consultivos(8 ejes)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/>
              <a:t>Acercamientos para “ganancias tempranas” </a:t>
            </a:r>
          </a:p>
        </p:txBody>
      </p:sp>
      <p:sp>
        <p:nvSpPr>
          <p:cNvPr id="3" name="Flecha: a la derecha 2"/>
          <p:cNvSpPr/>
          <p:nvPr/>
        </p:nvSpPr>
        <p:spPr>
          <a:xfrm rot="17211535">
            <a:off x="9274776" y="2678448"/>
            <a:ext cx="570474" cy="370333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63960" y="1040319"/>
            <a:ext cx="3667411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/>
              <a:t>Comité en Consejo Privado de Competitividad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/>
              <a:t>Comité Ambiental ANDI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/>
              <a:t>Comité consultivos(8 ejes)</a:t>
            </a:r>
          </a:p>
        </p:txBody>
      </p:sp>
      <p:sp>
        <p:nvSpPr>
          <p:cNvPr id="18" name="Flecha: a la derecha 17"/>
          <p:cNvSpPr/>
          <p:nvPr/>
        </p:nvSpPr>
        <p:spPr>
          <a:xfrm rot="11753575">
            <a:off x="4176284" y="1756656"/>
            <a:ext cx="570474" cy="370333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0" name="CuadroTexto 19"/>
          <p:cNvSpPr txBox="1"/>
          <p:nvPr/>
        </p:nvSpPr>
        <p:spPr>
          <a:xfrm>
            <a:off x="149046" y="4113712"/>
            <a:ext cx="2800911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/>
              <a:t>Simposio (jul/18-19), Universidad de Los Andes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/>
              <a:t>Seminario Cali (sept.26) Energía y Bioeconomía</a:t>
            </a:r>
          </a:p>
        </p:txBody>
      </p:sp>
      <p:sp>
        <p:nvSpPr>
          <p:cNvPr id="21" name="Flecha: a la derecha 20"/>
          <p:cNvSpPr/>
          <p:nvPr/>
        </p:nvSpPr>
        <p:spPr>
          <a:xfrm rot="6931635">
            <a:off x="1761515" y="3533846"/>
            <a:ext cx="570474" cy="370333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2" name="CuadroTexto 21"/>
          <p:cNvSpPr txBox="1"/>
          <p:nvPr/>
        </p:nvSpPr>
        <p:spPr>
          <a:xfrm>
            <a:off x="4331358" y="5373124"/>
            <a:ext cx="304756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/>
              <a:t>Taller periodistas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/>
              <a:t>Experiencias del sector privado en Portafolio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/>
              <a:t>Premios</a:t>
            </a:r>
          </a:p>
        </p:txBody>
      </p:sp>
      <p:sp>
        <p:nvSpPr>
          <p:cNvPr id="23" name="Flecha: a la derecha 22"/>
          <p:cNvSpPr/>
          <p:nvPr/>
        </p:nvSpPr>
        <p:spPr>
          <a:xfrm rot="5400000">
            <a:off x="4807657" y="4970841"/>
            <a:ext cx="323453" cy="210305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4" name="CuadroTexto 23"/>
          <p:cNvSpPr txBox="1"/>
          <p:nvPr/>
        </p:nvSpPr>
        <p:spPr>
          <a:xfrm>
            <a:off x="8465344" y="5156738"/>
            <a:ext cx="333163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/>
              <a:t>Alianza con Ciudades Cómo Vamos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O" dirty="0"/>
              <a:t>Talleres regionales</a:t>
            </a:r>
          </a:p>
        </p:txBody>
      </p:sp>
      <p:sp>
        <p:nvSpPr>
          <p:cNvPr id="25" name="Flecha: a la derecha 24"/>
          <p:cNvSpPr/>
          <p:nvPr/>
        </p:nvSpPr>
        <p:spPr>
          <a:xfrm rot="5400000">
            <a:off x="8964190" y="4773634"/>
            <a:ext cx="323453" cy="263618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70337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-402952" y="-179613"/>
            <a:ext cx="9256315" cy="7037613"/>
            <a:chOff x="-109590" y="-152400"/>
            <a:chExt cx="10268303" cy="7010400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9590" y="0"/>
              <a:ext cx="10268303" cy="6858000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22859" y="-152400"/>
              <a:ext cx="3358227" cy="2438400"/>
            </a:xfrm>
            <a:prstGeom prst="rect">
              <a:avLst/>
            </a:prstGeom>
          </p:spPr>
        </p:pic>
      </p:grpSp>
      <p:pic>
        <p:nvPicPr>
          <p:cNvPr id="22" name="Picture Placeholder 21"/>
          <p:cNvPicPr>
            <a:picLocks noGrp="1" noChangeAspect="1"/>
          </p:cNvPicPr>
          <p:nvPr>
            <p:ph type="pic" sz="quarter" idx="2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96" r="669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8" name="Picture 4" descr="Imagen relacionada"/>
          <p:cNvPicPr>
            <a:picLocks noGrp="1" noChangeAspect="1" noChangeArrowheads="1"/>
          </p:cNvPicPr>
          <p:nvPr>
            <p:ph type="pic" sz="quarter" idx="23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452" r="1645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Image result for bioeconomia"/>
          <p:cNvPicPr>
            <a:picLocks noGrp="1" noChangeAspect="1" noChangeArrowheads="1"/>
          </p:cNvPicPr>
          <p:nvPr>
            <p:ph type="pic" sz="quarter" idx="19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8" b="438"/>
          <a:stretch/>
        </p:blipFill>
        <p:spPr bwMode="auto">
          <a:xfrm>
            <a:off x="6011834" y="0"/>
            <a:ext cx="3134891" cy="231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Placeholder 31"/>
          <p:cNvPicPr>
            <a:picLocks noGrp="1" noChangeAspect="1"/>
          </p:cNvPicPr>
          <p:nvPr>
            <p:ph type="pic" sz="quarter" idx="22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01" r="5201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3" name="Picture Placeholder 32"/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624" b="22624"/>
          <a:stretch/>
        </p:blipFill>
        <p:spPr>
          <a:prstGeom prst="rect">
            <a:avLst/>
          </a:prstGeom>
        </p:spPr>
      </p:pic>
      <p:pic>
        <p:nvPicPr>
          <p:cNvPr id="36" name="Picture Placeholder 35"/>
          <p:cNvPicPr>
            <a:picLocks noGrp="1" noChangeAspect="1"/>
          </p:cNvPicPr>
          <p:nvPr>
            <p:ph type="pic" sz="quarter" idx="24"/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96" r="3596"/>
          <a:stretch>
            <a:fillRect/>
          </a:stretch>
        </p:blipFill>
        <p:spPr>
          <a:xfrm>
            <a:off x="6027738" y="2312988"/>
            <a:ext cx="3135312" cy="2254250"/>
          </a:xfrm>
          <a:prstGeom prst="rect">
            <a:avLst/>
          </a:prstGeom>
        </p:spPr>
      </p:pic>
      <p:pic>
        <p:nvPicPr>
          <p:cNvPr id="39" name="Picture Placeholder 38"/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10"/>
          <a:srcRect l="9008" r="30398"/>
          <a:stretch/>
        </p:blipFill>
        <p:spPr>
          <a:xfrm>
            <a:off x="2974975" y="2286000"/>
            <a:ext cx="3101985" cy="2281238"/>
          </a:xfrm>
          <a:prstGeom prst="rect">
            <a:avLst/>
          </a:prstGeom>
        </p:spPr>
      </p:pic>
      <p:sp>
        <p:nvSpPr>
          <p:cNvPr id="12" name="Freeform 3"/>
          <p:cNvSpPr/>
          <p:nvPr/>
        </p:nvSpPr>
        <p:spPr>
          <a:xfrm>
            <a:off x="6096000" y="1"/>
            <a:ext cx="6096000" cy="7242047"/>
          </a:xfrm>
          <a:custGeom>
            <a:avLst/>
            <a:gdLst>
              <a:gd name="connsiteX0" fmla="*/ 274492 w 5850194"/>
              <a:gd name="connsiteY0" fmla="*/ 0 h 6135329"/>
              <a:gd name="connsiteX1" fmla="*/ 5850194 w 5850194"/>
              <a:gd name="connsiteY1" fmla="*/ 0 h 6135329"/>
              <a:gd name="connsiteX2" fmla="*/ 5850194 w 5850194"/>
              <a:gd name="connsiteY2" fmla="*/ 5952890 h 6135329"/>
              <a:gd name="connsiteX3" fmla="*/ 5714614 w 5850194"/>
              <a:gd name="connsiteY3" fmla="*/ 5991391 h 6135329"/>
              <a:gd name="connsiteX4" fmla="*/ 4572000 w 5850194"/>
              <a:gd name="connsiteY4" fmla="*/ 6135329 h 6135329"/>
              <a:gd name="connsiteX5" fmla="*/ 0 w 5850194"/>
              <a:gd name="connsiteY5" fmla="*/ 1563329 h 6135329"/>
              <a:gd name="connsiteX6" fmla="*/ 205549 w 5850194"/>
              <a:gd name="connsiteY6" fmla="*/ 203756 h 6135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50194" h="6135329">
                <a:moveTo>
                  <a:pt x="274492" y="0"/>
                </a:moveTo>
                <a:lnTo>
                  <a:pt x="5850194" y="0"/>
                </a:lnTo>
                <a:lnTo>
                  <a:pt x="5850194" y="5952890"/>
                </a:lnTo>
                <a:lnTo>
                  <a:pt x="5714614" y="5991391"/>
                </a:lnTo>
                <a:cubicBezTo>
                  <a:pt x="5349405" y="6085355"/>
                  <a:pt x="4966539" y="6135329"/>
                  <a:pt x="4572000" y="6135329"/>
                </a:cubicBezTo>
                <a:cubicBezTo>
                  <a:pt x="2046954" y="6135329"/>
                  <a:pt x="0" y="4088375"/>
                  <a:pt x="0" y="1563329"/>
                </a:cubicBezTo>
                <a:cubicBezTo>
                  <a:pt x="0" y="1089883"/>
                  <a:pt x="71964" y="633245"/>
                  <a:pt x="205549" y="2037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3"/>
          <p:cNvSpPr/>
          <p:nvPr/>
        </p:nvSpPr>
        <p:spPr>
          <a:xfrm>
            <a:off x="6248400" y="152401"/>
            <a:ext cx="6096000" cy="7242047"/>
          </a:xfrm>
          <a:custGeom>
            <a:avLst/>
            <a:gdLst>
              <a:gd name="connsiteX0" fmla="*/ 274492 w 5850194"/>
              <a:gd name="connsiteY0" fmla="*/ 0 h 6135329"/>
              <a:gd name="connsiteX1" fmla="*/ 5850194 w 5850194"/>
              <a:gd name="connsiteY1" fmla="*/ 0 h 6135329"/>
              <a:gd name="connsiteX2" fmla="*/ 5850194 w 5850194"/>
              <a:gd name="connsiteY2" fmla="*/ 5952890 h 6135329"/>
              <a:gd name="connsiteX3" fmla="*/ 5714614 w 5850194"/>
              <a:gd name="connsiteY3" fmla="*/ 5991391 h 6135329"/>
              <a:gd name="connsiteX4" fmla="*/ 4572000 w 5850194"/>
              <a:gd name="connsiteY4" fmla="*/ 6135329 h 6135329"/>
              <a:gd name="connsiteX5" fmla="*/ 0 w 5850194"/>
              <a:gd name="connsiteY5" fmla="*/ 1563329 h 6135329"/>
              <a:gd name="connsiteX6" fmla="*/ 205549 w 5850194"/>
              <a:gd name="connsiteY6" fmla="*/ 203756 h 6135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50194" h="6135329">
                <a:moveTo>
                  <a:pt x="274492" y="0"/>
                </a:moveTo>
                <a:lnTo>
                  <a:pt x="5850194" y="0"/>
                </a:lnTo>
                <a:lnTo>
                  <a:pt x="5850194" y="5952890"/>
                </a:lnTo>
                <a:lnTo>
                  <a:pt x="5714614" y="5991391"/>
                </a:lnTo>
                <a:cubicBezTo>
                  <a:pt x="5349405" y="6085355"/>
                  <a:pt x="4966539" y="6135329"/>
                  <a:pt x="4572000" y="6135329"/>
                </a:cubicBezTo>
                <a:cubicBezTo>
                  <a:pt x="2046954" y="6135329"/>
                  <a:pt x="0" y="4088375"/>
                  <a:pt x="0" y="1563329"/>
                </a:cubicBezTo>
                <a:cubicBezTo>
                  <a:pt x="0" y="1089883"/>
                  <a:pt x="71964" y="633245"/>
                  <a:pt x="205549" y="2037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3"/>
          <p:cNvSpPr/>
          <p:nvPr/>
        </p:nvSpPr>
        <p:spPr>
          <a:xfrm>
            <a:off x="6154778" y="-152399"/>
            <a:ext cx="6096000" cy="7242047"/>
          </a:xfrm>
          <a:custGeom>
            <a:avLst/>
            <a:gdLst>
              <a:gd name="connsiteX0" fmla="*/ 274492 w 5850194"/>
              <a:gd name="connsiteY0" fmla="*/ 0 h 6135329"/>
              <a:gd name="connsiteX1" fmla="*/ 5850194 w 5850194"/>
              <a:gd name="connsiteY1" fmla="*/ 0 h 6135329"/>
              <a:gd name="connsiteX2" fmla="*/ 5850194 w 5850194"/>
              <a:gd name="connsiteY2" fmla="*/ 5952890 h 6135329"/>
              <a:gd name="connsiteX3" fmla="*/ 5714614 w 5850194"/>
              <a:gd name="connsiteY3" fmla="*/ 5991391 h 6135329"/>
              <a:gd name="connsiteX4" fmla="*/ 4572000 w 5850194"/>
              <a:gd name="connsiteY4" fmla="*/ 6135329 h 6135329"/>
              <a:gd name="connsiteX5" fmla="*/ 0 w 5850194"/>
              <a:gd name="connsiteY5" fmla="*/ 1563329 h 6135329"/>
              <a:gd name="connsiteX6" fmla="*/ 205549 w 5850194"/>
              <a:gd name="connsiteY6" fmla="*/ 203756 h 6135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50194" h="6135329">
                <a:moveTo>
                  <a:pt x="274492" y="0"/>
                </a:moveTo>
                <a:lnTo>
                  <a:pt x="5850194" y="0"/>
                </a:lnTo>
                <a:lnTo>
                  <a:pt x="5850194" y="5952890"/>
                </a:lnTo>
                <a:lnTo>
                  <a:pt x="5714614" y="5991391"/>
                </a:lnTo>
                <a:cubicBezTo>
                  <a:pt x="5349405" y="6085355"/>
                  <a:pt x="4966539" y="6135329"/>
                  <a:pt x="4572000" y="6135329"/>
                </a:cubicBezTo>
                <a:cubicBezTo>
                  <a:pt x="2046954" y="6135329"/>
                  <a:pt x="0" y="4088375"/>
                  <a:pt x="0" y="1563329"/>
                </a:cubicBezTo>
                <a:cubicBezTo>
                  <a:pt x="0" y="1089883"/>
                  <a:pt x="71964" y="633245"/>
                  <a:pt x="205549" y="2037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4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8554" y="1848072"/>
            <a:ext cx="4634148" cy="1325367"/>
          </a:xfrm>
          <a:prstGeom prst="rect">
            <a:avLst/>
          </a:prstGeom>
        </p:spPr>
      </p:pic>
      <p:sp>
        <p:nvSpPr>
          <p:cNvPr id="16" name="Shape 55"/>
          <p:cNvSpPr txBox="1"/>
          <p:nvPr/>
        </p:nvSpPr>
        <p:spPr>
          <a:xfrm>
            <a:off x="6507381" y="3071854"/>
            <a:ext cx="5273237" cy="505813"/>
          </a:xfrm>
          <a:prstGeom prst="rect">
            <a:avLst/>
          </a:prstGeom>
          <a:noFill/>
          <a:ln>
            <a:noFill/>
          </a:ln>
        </p:spPr>
        <p:txBody>
          <a:bodyPr lIns="121900" tIns="121900" rIns="121900" bIns="121900" anchor="ctr" anchorCtr="0">
            <a:noAutofit/>
          </a:bodyPr>
          <a:lstStyle/>
          <a:p>
            <a:pPr algn="ctr"/>
            <a:r>
              <a:rPr lang="x-non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</a:rPr>
              <a:t>Departamento Nacional </a:t>
            </a:r>
            <a:r>
              <a:rPr lang="es-CO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</a:rPr>
              <a:t>d</a:t>
            </a:r>
            <a:r>
              <a:rPr lang="x-none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</a:rPr>
              <a:t>e Planeación</a:t>
            </a:r>
          </a:p>
        </p:txBody>
      </p:sp>
      <p:sp>
        <p:nvSpPr>
          <p:cNvPr id="17" name="Rectangle 6"/>
          <p:cNvSpPr/>
          <p:nvPr/>
        </p:nvSpPr>
        <p:spPr>
          <a:xfrm>
            <a:off x="9037197" y="6124496"/>
            <a:ext cx="31318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x-non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  <a:hlinkClick r:id="rId12"/>
              </a:rPr>
              <a:t>www.</a:t>
            </a:r>
            <a:r>
              <a:rPr lang="x-none" sz="2400" dirty="0">
                <a:solidFill>
                  <a:srgbClr val="A4091F"/>
                </a:solidFill>
                <a:latin typeface="Futura Std Book" panose="020B0502020204020303" pitchFamily="34" charset="0"/>
                <a:hlinkClick r:id="rId12"/>
              </a:rPr>
              <a:t>dnp</a:t>
            </a:r>
            <a:r>
              <a:rPr lang="x-non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  <a:hlinkClick r:id="rId12"/>
              </a:rPr>
              <a:t>.gov.co</a:t>
            </a:r>
            <a:r>
              <a:rPr lang="es-MX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Futura Std Medium" charset="0"/>
                <a:ea typeface="Futura Std Medium" charset="0"/>
                <a:cs typeface="Futura Std Medium" charset="0"/>
                <a:hlinkClick r:id="rId12"/>
              </a:rPr>
              <a:t>/Crecimiento-Verde</a:t>
            </a:r>
            <a:endParaRPr lang="es-MX" sz="2400" dirty="0">
              <a:solidFill>
                <a:schemeClr val="tx1">
                  <a:lumMod val="65000"/>
                  <a:lumOff val="35000"/>
                </a:schemeClr>
              </a:solidFill>
              <a:latin typeface="Futura Std Medium" charset="0"/>
              <a:ea typeface="Futura Std Medium" charset="0"/>
              <a:cs typeface="Futura Std Medium" charset="0"/>
            </a:endParaRPr>
          </a:p>
          <a:p>
            <a:pPr algn="ctr"/>
            <a:endParaRPr lang="x-none" sz="2400" dirty="0">
              <a:solidFill>
                <a:schemeClr val="tx1">
                  <a:lumMod val="65000"/>
                  <a:lumOff val="35000"/>
                </a:schemeClr>
              </a:solidFill>
              <a:latin typeface="Futura Std Medium" charset="0"/>
              <a:ea typeface="Futura Std Medium" charset="0"/>
              <a:cs typeface="Futura Std Medium" charset="0"/>
            </a:endParaRPr>
          </a:p>
        </p:txBody>
      </p:sp>
      <p:pic>
        <p:nvPicPr>
          <p:cNvPr id="38" name="Picture 20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9577" y="323810"/>
            <a:ext cx="2809891" cy="1638368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603" y="5339051"/>
            <a:ext cx="633386" cy="669864"/>
          </a:xfrm>
          <a:prstGeom prst="rect">
            <a:avLst/>
          </a:prstGeom>
        </p:spPr>
      </p:pic>
      <p:pic>
        <p:nvPicPr>
          <p:cNvPr id="63" name="Imagen 5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3838" y="4412492"/>
            <a:ext cx="1212672" cy="812550"/>
          </a:xfrm>
          <a:prstGeom prst="rect">
            <a:avLst/>
          </a:prstGeom>
        </p:spPr>
      </p:pic>
      <p:pic>
        <p:nvPicPr>
          <p:cNvPr id="64" name="Picture 7" descr="GGGI"/>
          <p:cNvPicPr/>
          <p:nvPr/>
        </p:nvPicPr>
        <p:blipFill>
          <a:blip r:embed="rId1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5053" y="4589048"/>
            <a:ext cx="531752" cy="629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2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78991" y="4309329"/>
            <a:ext cx="962693" cy="594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  <p:sp>
        <p:nvSpPr>
          <p:cNvPr id="67" name="Rectángulo 17"/>
          <p:cNvSpPr/>
          <p:nvPr/>
        </p:nvSpPr>
        <p:spPr>
          <a:xfrm>
            <a:off x="7922724" y="3988773"/>
            <a:ext cx="33535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Con el apoyo de:</a:t>
            </a:r>
          </a:p>
        </p:txBody>
      </p:sp>
      <p:pic>
        <p:nvPicPr>
          <p:cNvPr id="68" name="Imagen 19"/>
          <p:cNvPicPr>
            <a:picLocks noChangeAspect="1"/>
          </p:cNvPicPr>
          <p:nvPr/>
        </p:nvPicPr>
        <p:blipFill rotWithShape="1">
          <a:blip r:embed="rId1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99200" y="5369104"/>
            <a:ext cx="619948" cy="565923"/>
          </a:xfrm>
          <a:prstGeom prst="rect">
            <a:avLst/>
          </a:prstGeom>
        </p:spPr>
      </p:pic>
      <p:pic>
        <p:nvPicPr>
          <p:cNvPr id="69" name="Imagen 20" descr="Alemana-GIZ.png"/>
          <p:cNvPicPr>
            <a:picLocks noChangeAspect="1"/>
          </p:cNvPicPr>
          <p:nvPr/>
        </p:nvPicPr>
        <p:blipFill rotWithShape="1">
          <a:blip r:embed="rId1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36729" y="4841682"/>
            <a:ext cx="847215" cy="489215"/>
          </a:xfrm>
          <a:prstGeom prst="rect">
            <a:avLst/>
          </a:prstGeom>
        </p:spPr>
      </p:pic>
      <p:pic>
        <p:nvPicPr>
          <p:cNvPr id="70" name="Imagen 22"/>
          <p:cNvPicPr>
            <a:picLocks noChangeAspect="1"/>
          </p:cNvPicPr>
          <p:nvPr/>
        </p:nvPicPr>
        <p:blipFill>
          <a:blip r:embed="rId2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4985" y="5344657"/>
            <a:ext cx="872975" cy="664258"/>
          </a:xfrm>
          <a:prstGeom prst="rect">
            <a:avLst/>
          </a:prstGeom>
        </p:spPr>
      </p:pic>
      <p:pic>
        <p:nvPicPr>
          <p:cNvPr id="71" name="Imagen 23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2961" y="5434175"/>
            <a:ext cx="797165" cy="435783"/>
          </a:xfrm>
          <a:prstGeom prst="rect">
            <a:avLst/>
          </a:prstGeom>
        </p:spPr>
      </p:pic>
      <p:pic>
        <p:nvPicPr>
          <p:cNvPr id="72" name="Imagen 71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171" y="4443689"/>
            <a:ext cx="1061448" cy="53465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50DD3C6-90C5-447B-B1FF-282976ABB419}"/>
              </a:ext>
            </a:extLst>
          </p:cNvPr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4" t="27262" r="6202" b="23553"/>
          <a:stretch/>
        </p:blipFill>
        <p:spPr>
          <a:xfrm>
            <a:off x="11449589" y="4672240"/>
            <a:ext cx="871176" cy="34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37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DNP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81C28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DNP">
      <a:majorFont>
        <a:latin typeface="Futura Std Book"/>
        <a:ea typeface=""/>
        <a:cs typeface=""/>
      </a:majorFont>
      <a:minorFont>
        <a:latin typeface="Futura St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A4091F"/>
            </a:gs>
            <a:gs pos="100000">
              <a:srgbClr val="800000"/>
            </a:gs>
          </a:gsLst>
          <a:lin ang="5400000" scaled="0"/>
          <a:tileRect/>
        </a:gradFill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ABBE0D0061F244CB264056D707C73D0" ma:contentTypeVersion="2" ma:contentTypeDescription="Crear nuevo documento." ma:contentTypeScope="" ma:versionID="f0228c45ad33e25875e0dadb0495276b">
  <xsd:schema xmlns:xsd="http://www.w3.org/2001/XMLSchema" xmlns:xs="http://www.w3.org/2001/XMLSchema" xmlns:p="http://schemas.microsoft.com/office/2006/metadata/properties" xmlns:ns1="http://schemas.microsoft.com/sharepoint/v3" xmlns:ns2="76cc4adf-23be-4666-9446-e45c4555cd30" targetNamespace="http://schemas.microsoft.com/office/2006/metadata/properties" ma:root="true" ma:fieldsID="3e2df9da5b388b164124312ed973dbb2" ns1:_="" ns2:_="">
    <xsd:import namespace="http://schemas.microsoft.com/sharepoint/v3"/>
    <xsd:import namespace="76cc4adf-23be-4666-9446-e45c4555cd30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cc4adf-23be-4666-9446-e45c4555cd3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21235C2-20C7-4565-AE9A-17626D75B45E}"/>
</file>

<file path=customXml/itemProps2.xml><?xml version="1.0" encoding="utf-8"?>
<ds:datastoreItem xmlns:ds="http://schemas.openxmlformats.org/officeDocument/2006/customXml" ds:itemID="{455B55A7-6C6A-4827-97FB-57F6C06B2A7A}"/>
</file>

<file path=customXml/itemProps3.xml><?xml version="1.0" encoding="utf-8"?>
<ds:datastoreItem xmlns:ds="http://schemas.openxmlformats.org/officeDocument/2006/customXml" ds:itemID="{BBAC1EB8-4726-4C10-AA98-D88DF0583074}"/>
</file>

<file path=docProps/app.xml><?xml version="1.0" encoding="utf-8"?>
<Properties xmlns="http://schemas.openxmlformats.org/officeDocument/2006/extended-properties" xmlns:vt="http://schemas.openxmlformats.org/officeDocument/2006/docPropsVTypes">
  <TotalTime>21004</TotalTime>
  <Words>1005</Words>
  <Application>Microsoft Office PowerPoint</Application>
  <PresentationFormat>Panorámica</PresentationFormat>
  <Paragraphs>211</Paragraphs>
  <Slides>14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Futura Bk BT</vt:lpstr>
      <vt:lpstr>Futura Std Book</vt:lpstr>
      <vt:lpstr>Futura Std Medium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Pablo C</dc:creator>
  <cp:lastModifiedBy>Jose Manuel Sandoval Pedroza</cp:lastModifiedBy>
  <cp:revision>2293</cp:revision>
  <dcterms:created xsi:type="dcterms:W3CDTF">2016-04-09T15:53:17Z</dcterms:created>
  <dcterms:modified xsi:type="dcterms:W3CDTF">2017-11-21T12:20:59Z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0x010100BABBE0D0061F244CB264056D707C73D0</vt:lpwstr>
  </property>
</Properties>
</file>