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tiff" ContentType="image/tiff"/>
  <Default Extension="xlsx" ContentType="application/vnd.openxmlformats-officedocument.spreadsheetml.sheet"/>
  <Override PartName="/ppt/diagrams/data1.xml" ContentType="application/vnd.openxmlformats-officedocument.drawingml.diagramData+xml"/>
  <Override PartName="/ppt/drawings/drawing1.xml" ContentType="application/vnd.openxmlformats-officedocument.drawingml.chartshapes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slideMasters/slideMaster2.xml" ContentType="application/vnd.openxmlformats-officedocument.presentationml.slideMaster+xml"/>
  <Override PartName="/ppt/notesSlides/notesSlide7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colors1.xml" ContentType="application/vnd.openxmlformats-officedocument.drawingml.diagramColors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diagrams/drawing1.xml" ContentType="application/vnd.ms-office.drawingml.diagramDrawing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4" r:id="rId2"/>
  </p:sldMasterIdLst>
  <p:notesMasterIdLst>
    <p:notesMasterId r:id="rId27"/>
  </p:notesMasterIdLst>
  <p:handoutMasterIdLst>
    <p:handoutMasterId r:id="rId28"/>
  </p:handoutMasterIdLst>
  <p:sldIdLst>
    <p:sldId id="435" r:id="rId3"/>
    <p:sldId id="423" r:id="rId4"/>
    <p:sldId id="386" r:id="rId5"/>
    <p:sldId id="436" r:id="rId6"/>
    <p:sldId id="454" r:id="rId7"/>
    <p:sldId id="456" r:id="rId8"/>
    <p:sldId id="437" r:id="rId9"/>
    <p:sldId id="450" r:id="rId10"/>
    <p:sldId id="451" r:id="rId11"/>
    <p:sldId id="452" r:id="rId12"/>
    <p:sldId id="463" r:id="rId13"/>
    <p:sldId id="455" r:id="rId14"/>
    <p:sldId id="467" r:id="rId15"/>
    <p:sldId id="468" r:id="rId16"/>
    <p:sldId id="469" r:id="rId17"/>
    <p:sldId id="441" r:id="rId18"/>
    <p:sldId id="460" r:id="rId19"/>
    <p:sldId id="461" r:id="rId20"/>
    <p:sldId id="462" r:id="rId21"/>
    <p:sldId id="443" r:id="rId22"/>
    <p:sldId id="444" r:id="rId23"/>
    <p:sldId id="448" r:id="rId24"/>
    <p:sldId id="449" r:id="rId25"/>
    <p:sldId id="383" r:id="rId2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ción" id="{526512AB-3460-184E-AA8C-613FF7513AFB}">
          <p14:sldIdLst>
            <p14:sldId id="435"/>
            <p14:sldId id="423"/>
            <p14:sldId id="386"/>
            <p14:sldId id="436"/>
            <p14:sldId id="454"/>
            <p14:sldId id="456"/>
            <p14:sldId id="437"/>
            <p14:sldId id="450"/>
            <p14:sldId id="451"/>
            <p14:sldId id="452"/>
            <p14:sldId id="463"/>
            <p14:sldId id="455"/>
            <p14:sldId id="467"/>
            <p14:sldId id="468"/>
            <p14:sldId id="469"/>
            <p14:sldId id="441"/>
            <p14:sldId id="460"/>
            <p14:sldId id="461"/>
            <p14:sldId id="462"/>
            <p14:sldId id="443"/>
            <p14:sldId id="444"/>
            <p14:sldId id="448"/>
            <p14:sldId id="449"/>
            <p14:sldId id="3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B81C28"/>
    <a:srgbClr val="2E9BB2"/>
    <a:srgbClr val="3EC0DA"/>
    <a:srgbClr val="FFB300"/>
    <a:srgbClr val="AB7245"/>
    <a:srgbClr val="A4091F"/>
    <a:srgbClr val="86081A"/>
    <a:srgbClr val="5F05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83780" autoAdjust="0"/>
  </p:normalViewPr>
  <p:slideViewPr>
    <p:cSldViewPr snapToGrid="0">
      <p:cViewPr varScale="1">
        <p:scale>
          <a:sx n="62" d="100"/>
          <a:sy n="62" d="100"/>
        </p:scale>
        <p:origin x="101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85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GDA\Dropbox\BID%20838\3%20Documentos%20en%20desarrollo\1%20Producto%201%20-%20Diagn&#243;stico\Matriz%20Indicadores%20Viabilidad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s-ES"/>
              <a:t>Precios de generación de energía ($/KWh)</a:t>
            </a:r>
          </a:p>
        </c:rich>
      </c:tx>
      <c:layout>
        <c:manualLayout>
          <c:xMode val="edge"/>
          <c:yMode val="edge"/>
          <c:x val="0.193425894387657"/>
          <c:y val="1.7753437154704301E-3"/>
        </c:manualLayout>
      </c:layout>
      <c:overlay val="1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775005827694799"/>
          <c:y val="9.4230291308994199E-2"/>
          <c:w val="0.84142273515890798"/>
          <c:h val="0.7116447285250360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A4091F"/>
            </a:solidFill>
            <a:ln>
              <a:noFill/>
            </a:ln>
            <a:effectLst/>
          </c:spPr>
          <c:invertIfNegative val="0"/>
          <c:cat>
            <c:strRef>
              <c:f>'Energía-Gas'!$K$20:$K$25</c:f>
              <c:strCache>
                <c:ptCount val="6"/>
                <c:pt idx="0">
                  <c:v>Mercado Regulado</c:v>
                </c:pt>
                <c:pt idx="1">
                  <c:v>Mercado No Regulado</c:v>
                </c:pt>
                <c:pt idx="2">
                  <c:v>Biogás de relleno sanitario</c:v>
                </c:pt>
                <c:pt idx="3">
                  <c:v>Digestión Anaerobia</c:v>
                </c:pt>
                <c:pt idx="4">
                  <c:v>Incineración</c:v>
                </c:pt>
                <c:pt idx="5">
                  <c:v>Gasificación</c:v>
                </c:pt>
              </c:strCache>
            </c:strRef>
          </c:cat>
          <c:val>
            <c:numRef>
              <c:f>'Energía-Gas'!$O$20:$O$25</c:f>
              <c:numCache>
                <c:formatCode>_(* #,##0_);_(* \(#,##0\);_(* "-"??_);_(@_)</c:formatCode>
                <c:ptCount val="6"/>
                <c:pt idx="0">
                  <c:v>153</c:v>
                </c:pt>
                <c:pt idx="1">
                  <c:v>154</c:v>
                </c:pt>
                <c:pt idx="2">
                  <c:v>201.3115666303564</c:v>
                </c:pt>
                <c:pt idx="3">
                  <c:v>466.6666666666668</c:v>
                </c:pt>
                <c:pt idx="4">
                  <c:v>472.49999999999972</c:v>
                </c:pt>
                <c:pt idx="5">
                  <c:v>569.59183673469397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499-4172-A0DF-6B70DE475F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89731768"/>
        <c:axId val="289729416"/>
      </c:barChart>
      <c:catAx>
        <c:axId val="2897317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CO"/>
          </a:p>
        </c:txPr>
        <c:crossAx val="289729416"/>
        <c:crosses val="autoZero"/>
        <c:auto val="1"/>
        <c:lblAlgn val="ctr"/>
        <c:lblOffset val="100"/>
        <c:noMultiLvlLbl val="0"/>
      </c:catAx>
      <c:valAx>
        <c:axId val="28972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Generación ($/KWh)</a:t>
                </a:r>
              </a:p>
            </c:rich>
          </c:tx>
          <c:layout>
            <c:manualLayout>
              <c:xMode val="edge"/>
              <c:yMode val="edge"/>
              <c:x val="2.6496526048855199E-3"/>
              <c:y val="0.2771390731985879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CO"/>
          </a:p>
        </c:txPr>
        <c:crossAx val="289731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s-ES" sz="800"/>
      </a:pPr>
      <a:endParaRPr lang="es-C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Potencial de Eficiencia Energética</a:t>
            </a:r>
          </a:p>
        </c:rich>
      </c:tx>
      <c:layout>
        <c:manualLayout>
          <c:xMode val="edge"/>
          <c:yMode val="edge"/>
          <c:x val="0.26718812951206034"/>
          <c:y val="1.689394423406575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0224436555886099"/>
          <c:y val="9.0750902069888201E-2"/>
          <c:w val="0.59551088787430595"/>
          <c:h val="0.72850112673219514"/>
        </c:manualLayout>
      </c:layout>
      <c:barChart>
        <c:barDir val="col"/>
        <c:grouping val="clustered"/>
        <c:varyColors val="0"/>
        <c:ser>
          <c:idx val="0"/>
          <c:order val="0"/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A4091F"/>
              </a:solidFill>
              <a:ln w="25400">
                <a:noFill/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DF0-426C-9FAD-E6613F91FAD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25400">
                <a:noFill/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DF0-426C-9FAD-E6613F91FAD2}"/>
              </c:ext>
            </c:extLst>
          </c:dPt>
          <c:dPt>
            <c:idx val="2"/>
            <c:invertIfNegative val="0"/>
            <c:bubble3D val="0"/>
            <c:spPr>
              <a:solidFill>
                <a:srgbClr val="FFB300"/>
              </a:solidFill>
              <a:ln w="25400">
                <a:noFill/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DF0-426C-9FAD-E6613F91FAD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25400">
                <a:noFill/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DF0-426C-9FAD-E6613F91FAD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 w="25400">
                <a:noFill/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DF0-426C-9FAD-E6613F91FAD2}"/>
              </c:ext>
            </c:extLst>
          </c:dPt>
          <c:dLbls>
            <c:dLbl>
              <c:idx val="0"/>
              <c:layout>
                <c:manualLayout>
                  <c:x val="0"/>
                  <c:y val="4.125756524055542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34,6%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DF0-426C-9FAD-E6613F91FAD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endParaRPr lang="en-US" dirty="0"/>
                  </a:p>
                  <a:p>
                    <a:r>
                      <a:rPr lang="en-US" dirty="0"/>
                      <a:t>33,2%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DF0-426C-9FAD-E6613F91FAD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25,9%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DF0-426C-9FAD-E6613F91FAD2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1.0314391310138856E-2"/>
                </c:manualLayout>
              </c:layout>
              <c:tx>
                <c:rich>
                  <a:bodyPr/>
                  <a:lstStyle/>
                  <a:p>
                    <a:endParaRPr lang="en-US" dirty="0"/>
                  </a:p>
                  <a:p>
                    <a:r>
                      <a:rPr lang="en-US" dirty="0"/>
                      <a:t>6,3%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DF0-426C-9FAD-E6613F91FAD2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7DF0-426C-9FAD-E6613F91FAD2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Hoja1!$B$37:$B$41</c:f>
              <c:strCache>
                <c:ptCount val="5"/>
                <c:pt idx="0">
                  <c:v>Electricidad</c:v>
                </c:pt>
                <c:pt idx="1">
                  <c:v>Diésel </c:v>
                </c:pt>
                <c:pt idx="2">
                  <c:v>Gasolina </c:v>
                </c:pt>
                <c:pt idx="3">
                  <c:v>Carbón </c:v>
                </c:pt>
                <c:pt idx="4">
                  <c:v>Gas Natural </c:v>
                </c:pt>
              </c:strCache>
            </c:strRef>
          </c:cat>
          <c:val>
            <c:numRef>
              <c:f>Hoja1!$D$37:$D$41</c:f>
              <c:numCache>
                <c:formatCode>0.00%</c:formatCode>
                <c:ptCount val="5"/>
                <c:pt idx="0">
                  <c:v>0.34590576923076921</c:v>
                </c:pt>
                <c:pt idx="1">
                  <c:v>0.33197115384615383</c:v>
                </c:pt>
                <c:pt idx="2">
                  <c:v>0.2591</c:v>
                </c:pt>
                <c:pt idx="3">
                  <c:v>6.268461538461538E-2</c:v>
                </c:pt>
                <c:pt idx="4">
                  <c:v>3.3846153846153846E-4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7DF0-426C-9FAD-E6613F91FA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35437744"/>
        <c:axId val="335434216"/>
      </c:barChart>
      <c:catAx>
        <c:axId val="335437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35434216"/>
        <c:crosses val="autoZero"/>
        <c:auto val="1"/>
        <c:lblAlgn val="ctr"/>
        <c:lblOffset val="100"/>
        <c:noMultiLvlLbl val="0"/>
      </c:catAx>
      <c:valAx>
        <c:axId val="335434216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335437744"/>
        <c:crosses val="autoZero"/>
        <c:crossBetween val="between"/>
        <c:majorUnit val="0.1"/>
      </c:valAx>
      <c:spPr>
        <a:noFill/>
        <a:ln>
          <a:noFill/>
        </a:ln>
        <a:effectLst/>
        <a:sp3d/>
      </c:spPr>
    </c:plotArea>
    <c:legend>
      <c:legendPos val="b"/>
      <c:layout>
        <c:manualLayout>
          <c:xMode val="edge"/>
          <c:yMode val="edge"/>
          <c:x val="0.13400713824999"/>
          <c:y val="0.93042063224782257"/>
          <c:w val="0.70768935173182368"/>
          <c:h val="6.9472704492959669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 algn="ctr">
            <a:defRPr/>
          </a:pPr>
          <a:endParaRPr lang="es-CO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es-CO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BE8E8C-677A-45AF-A8C9-BA8B69E611B8}" type="doc">
      <dgm:prSet loTypeId="urn:microsoft.com/office/officeart/2005/8/layout/cycle7" loCatId="cycle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74B02A24-60AC-4C97-8DF4-CCC0EC72B6DC}">
      <dgm:prSet phldrT="[Texto]"/>
      <dgm:spPr/>
      <dgm:t>
        <a:bodyPr/>
        <a:lstStyle/>
        <a:p>
          <a:r>
            <a:rPr lang="es-ES" dirty="0"/>
            <a:t>ESTRATEGIA</a:t>
          </a:r>
        </a:p>
      </dgm:t>
    </dgm:pt>
    <dgm:pt modelId="{E2DC2B72-389B-426F-954C-E6FEBC147D2C}" type="parTrans" cxnId="{BFBDD690-C78B-40CA-B9FC-54413D1959F1}">
      <dgm:prSet/>
      <dgm:spPr/>
      <dgm:t>
        <a:bodyPr/>
        <a:lstStyle/>
        <a:p>
          <a:endParaRPr lang="es-ES"/>
        </a:p>
      </dgm:t>
    </dgm:pt>
    <dgm:pt modelId="{AF499C24-31B7-4390-A012-A71F2E7AF3C7}" type="sibTrans" cxnId="{BFBDD690-C78B-40CA-B9FC-54413D1959F1}">
      <dgm:prSet/>
      <dgm:spPr/>
      <dgm:t>
        <a:bodyPr/>
        <a:lstStyle/>
        <a:p>
          <a:endParaRPr lang="es-ES"/>
        </a:p>
      </dgm:t>
    </dgm:pt>
    <dgm:pt modelId="{33467A4E-4256-4A70-89C0-FF954D5A70C3}">
      <dgm:prSet phldrT="[Texto]"/>
      <dgm:spPr/>
      <dgm:t>
        <a:bodyPr/>
        <a:lstStyle/>
        <a:p>
          <a:r>
            <a:rPr lang="es-ES" dirty="0"/>
            <a:t>FINANZAS</a:t>
          </a:r>
        </a:p>
      </dgm:t>
    </dgm:pt>
    <dgm:pt modelId="{C00E113F-D7D7-446B-B796-5F2D6CD291C6}" type="parTrans" cxnId="{F8AA7362-C20B-4585-96DE-8912D445EA49}">
      <dgm:prSet/>
      <dgm:spPr/>
      <dgm:t>
        <a:bodyPr/>
        <a:lstStyle/>
        <a:p>
          <a:endParaRPr lang="es-ES"/>
        </a:p>
      </dgm:t>
    </dgm:pt>
    <dgm:pt modelId="{823A2070-41A7-42B3-8FEB-5FCC9D2210D5}" type="sibTrans" cxnId="{F8AA7362-C20B-4585-96DE-8912D445EA49}">
      <dgm:prSet/>
      <dgm:spPr/>
      <dgm:t>
        <a:bodyPr/>
        <a:lstStyle/>
        <a:p>
          <a:endParaRPr lang="es-ES"/>
        </a:p>
      </dgm:t>
    </dgm:pt>
    <dgm:pt modelId="{48EFB90B-A9FE-44A2-AE2A-F40E9642DD03}">
      <dgm:prSet phldrT="[Texto]"/>
      <dgm:spPr/>
      <dgm:t>
        <a:bodyPr/>
        <a:lstStyle/>
        <a:p>
          <a:r>
            <a:rPr lang="es-ES" dirty="0"/>
            <a:t>TECNOLOGÍA</a:t>
          </a:r>
        </a:p>
      </dgm:t>
    </dgm:pt>
    <dgm:pt modelId="{054D535A-354B-4F65-8358-741B7451B5EB}" type="parTrans" cxnId="{E4B29B4C-EE3F-47A9-9651-234BCCEB4653}">
      <dgm:prSet/>
      <dgm:spPr/>
      <dgm:t>
        <a:bodyPr/>
        <a:lstStyle/>
        <a:p>
          <a:endParaRPr lang="es-ES"/>
        </a:p>
      </dgm:t>
    </dgm:pt>
    <dgm:pt modelId="{6A21EF1E-7FC3-4E92-966D-122E6032D40B}" type="sibTrans" cxnId="{E4B29B4C-EE3F-47A9-9651-234BCCEB4653}">
      <dgm:prSet/>
      <dgm:spPr/>
      <dgm:t>
        <a:bodyPr/>
        <a:lstStyle/>
        <a:p>
          <a:endParaRPr lang="es-ES"/>
        </a:p>
      </dgm:t>
    </dgm:pt>
    <dgm:pt modelId="{B79BB662-BB67-42D6-B68D-67EDA3DB58B6}" type="pres">
      <dgm:prSet presAssocID="{A1BE8E8C-677A-45AF-A8C9-BA8B69E611B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F308C02D-6072-4A50-816A-2B484E76FCAE}" type="pres">
      <dgm:prSet presAssocID="{74B02A24-60AC-4C97-8DF4-CCC0EC72B6D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6CE1D90-F5F4-47E4-AC8D-908650D5BA6B}" type="pres">
      <dgm:prSet presAssocID="{AF499C24-31B7-4390-A012-A71F2E7AF3C7}" presName="sibTrans" presStyleLbl="sibTrans2D1" presStyleIdx="0" presStyleCnt="3"/>
      <dgm:spPr/>
      <dgm:t>
        <a:bodyPr/>
        <a:lstStyle/>
        <a:p>
          <a:endParaRPr lang="es-CO"/>
        </a:p>
      </dgm:t>
    </dgm:pt>
    <dgm:pt modelId="{9F0ED00B-FBE4-42E6-B0A7-314C7C1474BC}" type="pres">
      <dgm:prSet presAssocID="{AF499C24-31B7-4390-A012-A71F2E7AF3C7}" presName="connectorText" presStyleLbl="sibTrans2D1" presStyleIdx="0" presStyleCnt="3"/>
      <dgm:spPr/>
      <dgm:t>
        <a:bodyPr/>
        <a:lstStyle/>
        <a:p>
          <a:endParaRPr lang="es-CO"/>
        </a:p>
      </dgm:t>
    </dgm:pt>
    <dgm:pt modelId="{7641879D-D673-4E7B-9CCE-BBF1547ECF32}" type="pres">
      <dgm:prSet presAssocID="{33467A4E-4256-4A70-89C0-FF954D5A70C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0664141-E005-413E-A93B-E4F1936CF419}" type="pres">
      <dgm:prSet presAssocID="{823A2070-41A7-42B3-8FEB-5FCC9D2210D5}" presName="sibTrans" presStyleLbl="sibTrans2D1" presStyleIdx="1" presStyleCnt="3"/>
      <dgm:spPr/>
      <dgm:t>
        <a:bodyPr/>
        <a:lstStyle/>
        <a:p>
          <a:endParaRPr lang="es-CO"/>
        </a:p>
      </dgm:t>
    </dgm:pt>
    <dgm:pt modelId="{5FA77B19-D8AF-4E1F-8FCB-1320D002672F}" type="pres">
      <dgm:prSet presAssocID="{823A2070-41A7-42B3-8FEB-5FCC9D2210D5}" presName="connectorText" presStyleLbl="sibTrans2D1" presStyleIdx="1" presStyleCnt="3"/>
      <dgm:spPr/>
      <dgm:t>
        <a:bodyPr/>
        <a:lstStyle/>
        <a:p>
          <a:endParaRPr lang="es-CO"/>
        </a:p>
      </dgm:t>
    </dgm:pt>
    <dgm:pt modelId="{5F388FE8-570A-4BAB-9213-86D97E93ED16}" type="pres">
      <dgm:prSet presAssocID="{48EFB90B-A9FE-44A2-AE2A-F40E9642DD0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B78BF18-DEE7-40D0-9FF7-81E29DD5391F}" type="pres">
      <dgm:prSet presAssocID="{6A21EF1E-7FC3-4E92-966D-122E6032D40B}" presName="sibTrans" presStyleLbl="sibTrans2D1" presStyleIdx="2" presStyleCnt="3"/>
      <dgm:spPr/>
      <dgm:t>
        <a:bodyPr/>
        <a:lstStyle/>
        <a:p>
          <a:endParaRPr lang="es-CO"/>
        </a:p>
      </dgm:t>
    </dgm:pt>
    <dgm:pt modelId="{73C8B8A8-4152-4AD8-9E01-172088C92F97}" type="pres">
      <dgm:prSet presAssocID="{6A21EF1E-7FC3-4E92-966D-122E6032D40B}" presName="connectorText" presStyleLbl="sibTrans2D1" presStyleIdx="2" presStyleCnt="3"/>
      <dgm:spPr/>
      <dgm:t>
        <a:bodyPr/>
        <a:lstStyle/>
        <a:p>
          <a:endParaRPr lang="es-CO"/>
        </a:p>
      </dgm:t>
    </dgm:pt>
  </dgm:ptLst>
  <dgm:cxnLst>
    <dgm:cxn modelId="{A264B7E7-AF82-4ACD-A407-BFA46D2A45FA}" type="presOf" srcId="{AF499C24-31B7-4390-A012-A71F2E7AF3C7}" destId="{76CE1D90-F5F4-47E4-AC8D-908650D5BA6B}" srcOrd="0" destOrd="0" presId="urn:microsoft.com/office/officeart/2005/8/layout/cycle7"/>
    <dgm:cxn modelId="{A727D491-B31E-4A57-88FD-C569C8F9662C}" type="presOf" srcId="{74B02A24-60AC-4C97-8DF4-CCC0EC72B6DC}" destId="{F308C02D-6072-4A50-816A-2B484E76FCAE}" srcOrd="0" destOrd="0" presId="urn:microsoft.com/office/officeart/2005/8/layout/cycle7"/>
    <dgm:cxn modelId="{D8EE32F0-0036-4A9D-95BE-D2706E58450E}" type="presOf" srcId="{6A21EF1E-7FC3-4E92-966D-122E6032D40B}" destId="{7B78BF18-DEE7-40D0-9FF7-81E29DD5391F}" srcOrd="0" destOrd="0" presId="urn:microsoft.com/office/officeart/2005/8/layout/cycle7"/>
    <dgm:cxn modelId="{25E8FC91-958B-432B-B018-77433CA5A1D9}" type="presOf" srcId="{823A2070-41A7-42B3-8FEB-5FCC9D2210D5}" destId="{D0664141-E005-413E-A93B-E4F1936CF419}" srcOrd="0" destOrd="0" presId="urn:microsoft.com/office/officeart/2005/8/layout/cycle7"/>
    <dgm:cxn modelId="{3EE09888-505A-45D4-9707-6345FB1A6E27}" type="presOf" srcId="{33467A4E-4256-4A70-89C0-FF954D5A70C3}" destId="{7641879D-D673-4E7B-9CCE-BBF1547ECF32}" srcOrd="0" destOrd="0" presId="urn:microsoft.com/office/officeart/2005/8/layout/cycle7"/>
    <dgm:cxn modelId="{C1A0C7F6-07C1-4F09-BE39-A894CC2C77A7}" type="presOf" srcId="{AF499C24-31B7-4390-A012-A71F2E7AF3C7}" destId="{9F0ED00B-FBE4-42E6-B0A7-314C7C1474BC}" srcOrd="1" destOrd="0" presId="urn:microsoft.com/office/officeart/2005/8/layout/cycle7"/>
    <dgm:cxn modelId="{BFBDD690-C78B-40CA-B9FC-54413D1959F1}" srcId="{A1BE8E8C-677A-45AF-A8C9-BA8B69E611B8}" destId="{74B02A24-60AC-4C97-8DF4-CCC0EC72B6DC}" srcOrd="0" destOrd="0" parTransId="{E2DC2B72-389B-426F-954C-E6FEBC147D2C}" sibTransId="{AF499C24-31B7-4390-A012-A71F2E7AF3C7}"/>
    <dgm:cxn modelId="{F8AA7362-C20B-4585-96DE-8912D445EA49}" srcId="{A1BE8E8C-677A-45AF-A8C9-BA8B69E611B8}" destId="{33467A4E-4256-4A70-89C0-FF954D5A70C3}" srcOrd="1" destOrd="0" parTransId="{C00E113F-D7D7-446B-B796-5F2D6CD291C6}" sibTransId="{823A2070-41A7-42B3-8FEB-5FCC9D2210D5}"/>
    <dgm:cxn modelId="{EF962ADC-BAF3-45E2-904E-A07D7E6023D8}" type="presOf" srcId="{A1BE8E8C-677A-45AF-A8C9-BA8B69E611B8}" destId="{B79BB662-BB67-42D6-B68D-67EDA3DB58B6}" srcOrd="0" destOrd="0" presId="urn:microsoft.com/office/officeart/2005/8/layout/cycle7"/>
    <dgm:cxn modelId="{E4B29B4C-EE3F-47A9-9651-234BCCEB4653}" srcId="{A1BE8E8C-677A-45AF-A8C9-BA8B69E611B8}" destId="{48EFB90B-A9FE-44A2-AE2A-F40E9642DD03}" srcOrd="2" destOrd="0" parTransId="{054D535A-354B-4F65-8358-741B7451B5EB}" sibTransId="{6A21EF1E-7FC3-4E92-966D-122E6032D40B}"/>
    <dgm:cxn modelId="{AAA06284-8FAE-4C3E-88AB-F658C81F366C}" type="presOf" srcId="{823A2070-41A7-42B3-8FEB-5FCC9D2210D5}" destId="{5FA77B19-D8AF-4E1F-8FCB-1320D002672F}" srcOrd="1" destOrd="0" presId="urn:microsoft.com/office/officeart/2005/8/layout/cycle7"/>
    <dgm:cxn modelId="{F00D652B-62DE-409B-9852-6EF7E8AE18C7}" type="presOf" srcId="{6A21EF1E-7FC3-4E92-966D-122E6032D40B}" destId="{73C8B8A8-4152-4AD8-9E01-172088C92F97}" srcOrd="1" destOrd="0" presId="urn:microsoft.com/office/officeart/2005/8/layout/cycle7"/>
    <dgm:cxn modelId="{A65B9B45-0E01-4189-B495-B5867BF26B61}" type="presOf" srcId="{48EFB90B-A9FE-44A2-AE2A-F40E9642DD03}" destId="{5F388FE8-570A-4BAB-9213-86D97E93ED16}" srcOrd="0" destOrd="0" presId="urn:microsoft.com/office/officeart/2005/8/layout/cycle7"/>
    <dgm:cxn modelId="{34599C3E-2212-4EB7-9705-415846667349}" type="presParOf" srcId="{B79BB662-BB67-42D6-B68D-67EDA3DB58B6}" destId="{F308C02D-6072-4A50-816A-2B484E76FCAE}" srcOrd="0" destOrd="0" presId="urn:microsoft.com/office/officeart/2005/8/layout/cycle7"/>
    <dgm:cxn modelId="{753FFD6D-1857-4959-9863-689ABDE25B4F}" type="presParOf" srcId="{B79BB662-BB67-42D6-B68D-67EDA3DB58B6}" destId="{76CE1D90-F5F4-47E4-AC8D-908650D5BA6B}" srcOrd="1" destOrd="0" presId="urn:microsoft.com/office/officeart/2005/8/layout/cycle7"/>
    <dgm:cxn modelId="{DA554E82-7B9C-49AF-BC7B-CA9B2246E7C1}" type="presParOf" srcId="{76CE1D90-F5F4-47E4-AC8D-908650D5BA6B}" destId="{9F0ED00B-FBE4-42E6-B0A7-314C7C1474BC}" srcOrd="0" destOrd="0" presId="urn:microsoft.com/office/officeart/2005/8/layout/cycle7"/>
    <dgm:cxn modelId="{B756DDB7-A9EB-4416-BD39-1ECE863B47DE}" type="presParOf" srcId="{B79BB662-BB67-42D6-B68D-67EDA3DB58B6}" destId="{7641879D-D673-4E7B-9CCE-BBF1547ECF32}" srcOrd="2" destOrd="0" presId="urn:microsoft.com/office/officeart/2005/8/layout/cycle7"/>
    <dgm:cxn modelId="{A4A01491-99A0-4504-86CF-E2A6F0350360}" type="presParOf" srcId="{B79BB662-BB67-42D6-B68D-67EDA3DB58B6}" destId="{D0664141-E005-413E-A93B-E4F1936CF419}" srcOrd="3" destOrd="0" presId="urn:microsoft.com/office/officeart/2005/8/layout/cycle7"/>
    <dgm:cxn modelId="{CE36C7E2-36DF-48A2-BD73-FBEF48A96071}" type="presParOf" srcId="{D0664141-E005-413E-A93B-E4F1936CF419}" destId="{5FA77B19-D8AF-4E1F-8FCB-1320D002672F}" srcOrd="0" destOrd="0" presId="urn:microsoft.com/office/officeart/2005/8/layout/cycle7"/>
    <dgm:cxn modelId="{73D631BA-9DB1-4172-BAC5-51DCCD06C8EA}" type="presParOf" srcId="{B79BB662-BB67-42D6-B68D-67EDA3DB58B6}" destId="{5F388FE8-570A-4BAB-9213-86D97E93ED16}" srcOrd="4" destOrd="0" presId="urn:microsoft.com/office/officeart/2005/8/layout/cycle7"/>
    <dgm:cxn modelId="{F4BE95CA-3FEB-46CB-BBE5-D3C27C9FA6FF}" type="presParOf" srcId="{B79BB662-BB67-42D6-B68D-67EDA3DB58B6}" destId="{7B78BF18-DEE7-40D0-9FF7-81E29DD5391F}" srcOrd="5" destOrd="0" presId="urn:microsoft.com/office/officeart/2005/8/layout/cycle7"/>
    <dgm:cxn modelId="{E782A994-143C-49B5-8C58-F3C5893EAD44}" type="presParOf" srcId="{7B78BF18-DEE7-40D0-9FF7-81E29DD5391F}" destId="{73C8B8A8-4152-4AD8-9E01-172088C92F97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0.70437</cdr:x>
      <cdr:y>0.74947</cdr:y>
    </cdr:from>
    <cdr:to>
      <cdr:x>0.7904</cdr:x>
      <cdr:y>0.80005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4155422" y="2494234"/>
          <a:ext cx="507536" cy="1683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CO" sz="800" b="0" dirty="0"/>
            <a:t>0,03%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>
              <a:latin typeface="Futura Std Book" panose="020B0502020204020303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C44C8-8A7A-402E-BE9F-F9B9498000FC}" type="datetimeFigureOut">
              <a:rPr lang="es-CO" smtClean="0">
                <a:latin typeface="Futura Std Book" panose="020B0502020204020303" pitchFamily="34" charset="0"/>
              </a:rPr>
              <a:pPr/>
              <a:t>9/06/2017</a:t>
            </a:fld>
            <a:endParaRPr lang="es-CO" dirty="0">
              <a:latin typeface="Futura Std Book" panose="020B05020202040203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>
              <a:latin typeface="Futura Std Book" panose="020B0502020204020303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5F5EF-AE72-4A14-9CDB-C4CA7F29A3CC}" type="slidenum">
              <a:rPr lang="es-CO" smtClean="0">
                <a:latin typeface="Futura Std Book" panose="020B0502020204020303" pitchFamily="34" charset="0"/>
              </a:rPr>
              <a:pPr/>
              <a:t>‹Nº›</a:t>
            </a:fld>
            <a:endParaRPr lang="es-CO" dirty="0">
              <a:latin typeface="Futura Std Book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207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utura Std Book" panose="020B0502020204020303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Futura Std Book" panose="020B0502020204020303" pitchFamily="34" charset="0"/>
              </a:defRPr>
            </a:lvl1pPr>
          </a:lstStyle>
          <a:p>
            <a:fld id="{98BAFF05-F43C-4CB6-AE67-6997AB6FE7FB}" type="datetimeFigureOut">
              <a:rPr lang="es-CO" smtClean="0"/>
              <a:pPr/>
              <a:t>9/06/2017</a:t>
            </a:fld>
            <a:endParaRPr lang="es-C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Futura Std Book" panose="020B0502020204020303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Futura Std Book" panose="020B0502020204020303" pitchFamily="34" charset="0"/>
              </a:defRPr>
            </a:lvl1pPr>
          </a:lstStyle>
          <a:p>
            <a:fld id="{A81E9337-9457-4885-8E9F-046775B6A990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94558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Futura Std Book" panose="020B05020202040203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Futura Std Book" panose="020B05020202040203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Futura Std Book" panose="020B05020202040203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Futura Std Book" panose="020B05020202040203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Futura Std Book" panose="020B05020202040203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B55B-7CC9-46EF-8963-5B5E12BA9385}" type="slidenum">
              <a:rPr lang="es-CO" smtClean="0">
                <a:solidFill>
                  <a:prstClr val="black"/>
                </a:solidFill>
              </a:rPr>
              <a:pPr/>
              <a:t>2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180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B55B-7CC9-46EF-8963-5B5E12BA9385}" type="slidenum">
              <a:rPr lang="es-CO" smtClean="0">
                <a:solidFill>
                  <a:prstClr val="black"/>
                </a:solidFill>
              </a:rPr>
              <a:pPr/>
              <a:t>4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865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B55B-7CC9-46EF-8963-5B5E12BA9385}" type="slidenum">
              <a:rPr lang="es-CO" smtClean="0">
                <a:solidFill>
                  <a:prstClr val="black"/>
                </a:solidFill>
              </a:rPr>
              <a:pPr/>
              <a:t>5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841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B55B-7CC9-46EF-8963-5B5E12BA9385}" type="slidenum">
              <a:rPr lang="es-CO" smtClean="0">
                <a:solidFill>
                  <a:prstClr val="black"/>
                </a:solidFill>
              </a:rPr>
              <a:pPr/>
              <a:t>6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888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B55B-7CC9-46EF-8963-5B5E12BA9385}" type="slidenum">
              <a:rPr lang="es-CO" smtClean="0">
                <a:solidFill>
                  <a:prstClr val="black"/>
                </a:solidFill>
              </a:rPr>
              <a:pPr/>
              <a:t>21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560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B55B-7CC9-46EF-8963-5B5E12BA9385}" type="slidenum">
              <a:rPr lang="es-CO" smtClean="0">
                <a:solidFill>
                  <a:prstClr val="black"/>
                </a:solidFill>
              </a:rPr>
              <a:pPr/>
              <a:t>22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153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F0B55B-7CC9-46EF-8963-5B5E12BA9385}" type="slidenum">
              <a:rPr lang="es-CO" smtClean="0">
                <a:solidFill>
                  <a:prstClr val="black"/>
                </a:solidFill>
              </a:rPr>
              <a:pPr/>
              <a:t>23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586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ortada">
    <p:bg>
      <p:bgPr>
        <a:solidFill>
          <a:srgbClr val="A40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4"/>
          <p:cNvSpPr/>
          <p:nvPr userDrawn="1"/>
        </p:nvSpPr>
        <p:spPr>
          <a:xfrm>
            <a:off x="0" y="2732969"/>
            <a:ext cx="12192000" cy="1391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 dirty="0">
              <a:latin typeface="Futura Std Book" panose="020B05020202040203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135" y="2545012"/>
            <a:ext cx="6181733" cy="1767976"/>
          </a:xfrm>
          <a:prstGeom prst="rect">
            <a:avLst/>
          </a:prstGeom>
        </p:spPr>
      </p:pic>
      <p:sp>
        <p:nvSpPr>
          <p:cNvPr id="7" name="Shape 55"/>
          <p:cNvSpPr txBox="1"/>
          <p:nvPr userDrawn="1"/>
        </p:nvSpPr>
        <p:spPr>
          <a:xfrm>
            <a:off x="2959735" y="4312990"/>
            <a:ext cx="6272399" cy="7771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x-none" sz="2000" dirty="0">
                <a:solidFill>
                  <a:srgbClr val="F3F3F3"/>
                </a:solidFill>
                <a:latin typeface="Futura Std Book" panose="020B0502020204020303" pitchFamily="34" charset="0"/>
              </a:rPr>
              <a:t>Departamento Nacional </a:t>
            </a:r>
            <a:r>
              <a:rPr lang="es-CO" sz="2000" dirty="0">
                <a:solidFill>
                  <a:srgbClr val="F3F3F3"/>
                </a:solidFill>
                <a:latin typeface="Futura Std Book" panose="020B0502020204020303" pitchFamily="34" charset="0"/>
              </a:rPr>
              <a:t>d</a:t>
            </a:r>
            <a:r>
              <a:rPr lang="x-none" sz="2000" dirty="0">
                <a:solidFill>
                  <a:srgbClr val="F3F3F3"/>
                </a:solidFill>
                <a:latin typeface="Futura Std Book" panose="020B0502020204020303" pitchFamily="34" charset="0"/>
              </a:rPr>
              <a:t>e Planeación</a:t>
            </a:r>
          </a:p>
          <a:p>
            <a:pPr algn="ctr"/>
            <a:r>
              <a:rPr lang="x-none" sz="1400" dirty="0">
                <a:solidFill>
                  <a:srgbClr val="F3F3F3"/>
                </a:solidFill>
                <a:latin typeface="Futura Std Book" panose="020B0502020204020303" pitchFamily="34" charset="0"/>
              </a:rPr>
              <a:t>www.dnp.gov.co</a:t>
            </a:r>
          </a:p>
        </p:txBody>
      </p:sp>
    </p:spTree>
    <p:extLst>
      <p:ext uri="{BB962C8B-B14F-4D97-AF65-F5344CB8AC3E}">
        <p14:creationId xmlns:p14="http://schemas.microsoft.com/office/powerpoint/2010/main" val="326167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3"/>
          <p:cNvSpPr/>
          <p:nvPr userDrawn="1"/>
        </p:nvSpPr>
        <p:spPr>
          <a:xfrm>
            <a:off x="3832646" y="0"/>
            <a:ext cx="4526708" cy="6858000"/>
          </a:xfrm>
          <a:prstGeom prst="rect">
            <a:avLst/>
          </a:prstGeom>
          <a:solidFill>
            <a:srgbClr val="A40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Futura Std Book"/>
            </a:endParaRPr>
          </a:p>
        </p:txBody>
      </p:sp>
      <p:grpSp>
        <p:nvGrpSpPr>
          <p:cNvPr id="2" name="Agrupar 1"/>
          <p:cNvGrpSpPr/>
          <p:nvPr userDrawn="1"/>
        </p:nvGrpSpPr>
        <p:grpSpPr>
          <a:xfrm>
            <a:off x="4836681" y="4066130"/>
            <a:ext cx="2518638" cy="2239614"/>
            <a:chOff x="8621860" y="3827347"/>
            <a:chExt cx="2518638" cy="2239614"/>
          </a:xfrm>
        </p:grpSpPr>
        <p:sp>
          <p:nvSpPr>
            <p:cNvPr id="7" name="TextBox 1"/>
            <p:cNvSpPr txBox="1"/>
            <p:nvPr userDrawn="1"/>
          </p:nvSpPr>
          <p:spPr>
            <a:xfrm>
              <a:off x="9211768" y="5543741"/>
              <a:ext cx="13388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Febrero, 2017</a:t>
              </a:r>
            </a:p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dnp.gov.co</a:t>
              </a:r>
            </a:p>
          </p:txBody>
        </p:sp>
        <p:sp>
          <p:nvSpPr>
            <p:cNvPr id="8" name="TextBox 1"/>
            <p:cNvSpPr txBox="1"/>
            <p:nvPr userDrawn="1"/>
          </p:nvSpPr>
          <p:spPr>
            <a:xfrm>
              <a:off x="8621860" y="3827347"/>
              <a:ext cx="251863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600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Simón Gaviria Muñoz</a:t>
              </a:r>
            </a:p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Director General DNP</a:t>
              </a:r>
            </a:p>
          </p:txBody>
        </p:sp>
        <p:grpSp>
          <p:nvGrpSpPr>
            <p:cNvPr id="9" name="Agrupar 10"/>
            <p:cNvGrpSpPr/>
            <p:nvPr userDrawn="1"/>
          </p:nvGrpSpPr>
          <p:grpSpPr>
            <a:xfrm>
              <a:off x="9010507" y="4395168"/>
              <a:ext cx="1741345" cy="741311"/>
              <a:chOff x="5367168" y="4361160"/>
              <a:chExt cx="1741345" cy="741311"/>
            </a:xfrm>
          </p:grpSpPr>
          <p:sp>
            <p:nvSpPr>
              <p:cNvPr id="10" name="TextBox 1"/>
              <p:cNvSpPr txBox="1"/>
              <p:nvPr/>
            </p:nvSpPr>
            <p:spPr>
              <a:xfrm>
                <a:off x="5690254" y="4394151"/>
                <a:ext cx="13292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400" dirty="0">
                    <a:solidFill>
                      <a:schemeClr val="bg1"/>
                    </a:solidFill>
                    <a:latin typeface="Futura Std Book" panose="020B0502020204020303" pitchFamily="34" charset="0"/>
                  </a:rPr>
                  <a:t>@simongaviria</a:t>
                </a:r>
              </a:p>
            </p:txBody>
          </p:sp>
          <p:pic>
            <p:nvPicPr>
              <p:cNvPr id="11" name="Imagen 7" descr="1456273671_43-twitter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67168" y="4361160"/>
                <a:ext cx="363455" cy="363455"/>
              </a:xfrm>
              <a:prstGeom prst="rect">
                <a:avLst/>
              </a:prstGeom>
            </p:spPr>
          </p:pic>
          <p:pic>
            <p:nvPicPr>
              <p:cNvPr id="12" name="Imagen 8" descr="1456273682_46-facebook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67168" y="4739016"/>
                <a:ext cx="363455" cy="363455"/>
              </a:xfrm>
              <a:prstGeom prst="rect">
                <a:avLst/>
              </a:prstGeom>
            </p:spPr>
          </p:pic>
          <p:sp>
            <p:nvSpPr>
              <p:cNvPr id="13" name="TextBox 1"/>
              <p:cNvSpPr txBox="1"/>
              <p:nvPr/>
            </p:nvSpPr>
            <p:spPr>
              <a:xfrm>
                <a:off x="5690254" y="4761520"/>
                <a:ext cx="14182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400" dirty="0">
                    <a:solidFill>
                      <a:schemeClr val="bg1"/>
                    </a:solidFill>
                    <a:latin typeface="Futura Std Book" panose="020B0502020204020303" pitchFamily="34" charset="0"/>
                  </a:rPr>
                  <a:t>SimonGaviriaM</a:t>
                </a:r>
              </a:p>
            </p:txBody>
          </p:sp>
        </p:grpSp>
      </p:grpSp>
      <p:pic>
        <p:nvPicPr>
          <p:cNvPr id="3" name="Imagen 2" descr="Logo.pn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3627" y="1837990"/>
            <a:ext cx="3884747" cy="126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6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1"/>
          <p:cNvGrpSpPr/>
          <p:nvPr userDrawn="1"/>
        </p:nvGrpSpPr>
        <p:grpSpPr>
          <a:xfrm>
            <a:off x="1573758" y="3552093"/>
            <a:ext cx="2518638" cy="2454532"/>
            <a:chOff x="4836686" y="3827347"/>
            <a:chExt cx="2518638" cy="2454532"/>
          </a:xfrm>
        </p:grpSpPr>
        <p:sp>
          <p:nvSpPr>
            <p:cNvPr id="8" name="TextBox 1"/>
            <p:cNvSpPr txBox="1"/>
            <p:nvPr/>
          </p:nvSpPr>
          <p:spPr>
            <a:xfrm>
              <a:off x="5426587" y="5758659"/>
              <a:ext cx="13388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Febrero, 2017</a:t>
              </a:r>
            </a:p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dnp.gov.co</a:t>
              </a:r>
            </a:p>
          </p:txBody>
        </p:sp>
        <p:sp>
          <p:nvSpPr>
            <p:cNvPr id="9" name="TextBox 1"/>
            <p:cNvSpPr txBox="1"/>
            <p:nvPr/>
          </p:nvSpPr>
          <p:spPr>
            <a:xfrm>
              <a:off x="4836686" y="3827347"/>
              <a:ext cx="251863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600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Simón Gaviria Muñoz</a:t>
              </a:r>
            </a:p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Director General DNP</a:t>
              </a:r>
            </a:p>
          </p:txBody>
        </p:sp>
        <p:grpSp>
          <p:nvGrpSpPr>
            <p:cNvPr id="10" name="Agrupar 14"/>
            <p:cNvGrpSpPr/>
            <p:nvPr/>
          </p:nvGrpSpPr>
          <p:grpSpPr>
            <a:xfrm>
              <a:off x="5272704" y="4413640"/>
              <a:ext cx="1741345" cy="741311"/>
              <a:chOff x="5367168" y="4361160"/>
              <a:chExt cx="1741345" cy="741311"/>
            </a:xfrm>
          </p:grpSpPr>
          <p:sp>
            <p:nvSpPr>
              <p:cNvPr id="11" name="TextBox 1"/>
              <p:cNvSpPr txBox="1"/>
              <p:nvPr/>
            </p:nvSpPr>
            <p:spPr>
              <a:xfrm>
                <a:off x="5690254" y="4394151"/>
                <a:ext cx="13292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400" dirty="0">
                    <a:solidFill>
                      <a:schemeClr val="bg1"/>
                    </a:solidFill>
                    <a:latin typeface="Futura Std Book" panose="020B0502020204020303" pitchFamily="34" charset="0"/>
                  </a:rPr>
                  <a:t>@simongaviria</a:t>
                </a:r>
              </a:p>
            </p:txBody>
          </p:sp>
          <p:pic>
            <p:nvPicPr>
              <p:cNvPr id="12" name="Imagen 16" descr="1456273671_43-twitter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67168" y="4361160"/>
                <a:ext cx="363455" cy="363455"/>
              </a:xfrm>
              <a:prstGeom prst="rect">
                <a:avLst/>
              </a:prstGeom>
            </p:spPr>
          </p:pic>
          <p:pic>
            <p:nvPicPr>
              <p:cNvPr id="13" name="Imagen 17" descr="1456273682_46-facebook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67168" y="4739016"/>
                <a:ext cx="363455" cy="363455"/>
              </a:xfrm>
              <a:prstGeom prst="rect">
                <a:avLst/>
              </a:prstGeom>
            </p:spPr>
          </p:pic>
          <p:sp>
            <p:nvSpPr>
              <p:cNvPr id="14" name="TextBox 1"/>
              <p:cNvSpPr txBox="1"/>
              <p:nvPr/>
            </p:nvSpPr>
            <p:spPr>
              <a:xfrm>
                <a:off x="5690254" y="4761520"/>
                <a:ext cx="14182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400" dirty="0">
                    <a:solidFill>
                      <a:schemeClr val="bg1"/>
                    </a:solidFill>
                    <a:latin typeface="Futura Std Book" panose="020B0502020204020303" pitchFamily="34" charset="0"/>
                  </a:rPr>
                  <a:t>SimonGaviriaM</a:t>
                </a:r>
              </a:p>
            </p:txBody>
          </p:sp>
        </p:grpSp>
      </p:grpSp>
      <p:grpSp>
        <p:nvGrpSpPr>
          <p:cNvPr id="21" name="Group 20"/>
          <p:cNvGrpSpPr/>
          <p:nvPr userDrawn="1"/>
        </p:nvGrpSpPr>
        <p:grpSpPr>
          <a:xfrm>
            <a:off x="5855367" y="1151147"/>
            <a:ext cx="6336864" cy="5706853"/>
            <a:chOff x="4391526" y="768631"/>
            <a:chExt cx="4752648" cy="4280140"/>
          </a:xfrm>
        </p:grpSpPr>
        <p:sp>
          <p:nvSpPr>
            <p:cNvPr id="22" name="Shape 71"/>
            <p:cNvSpPr/>
            <p:nvPr/>
          </p:nvSpPr>
          <p:spPr>
            <a:xfrm>
              <a:off x="4391526" y="1204200"/>
              <a:ext cx="4752648" cy="384457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endParaRPr sz="2400" dirty="0">
                <a:latin typeface="Futura Std Book"/>
              </a:endParaRPr>
            </a:p>
          </p:txBody>
        </p:sp>
        <p:sp>
          <p:nvSpPr>
            <p:cNvPr id="23" name="Shape 72"/>
            <p:cNvSpPr txBox="1"/>
            <p:nvPr/>
          </p:nvSpPr>
          <p:spPr>
            <a:xfrm>
              <a:off x="4817399" y="1600655"/>
              <a:ext cx="3900900" cy="444449"/>
            </a:xfrm>
            <a:prstGeom prst="rect">
              <a:avLst/>
            </a:prstGeom>
            <a:noFill/>
            <a:ln>
              <a:noFill/>
            </a:ln>
          </p:spPr>
          <p:txBody>
            <a:bodyPr lIns="121900" tIns="121900" rIns="121900" bIns="121900" anchor="t" anchorCtr="0">
              <a:noAutofit/>
            </a:bodyPr>
            <a:lstStyle/>
            <a:p>
              <a:pPr algn="ctr"/>
              <a:r>
                <a:rPr lang="x-none" sz="2400" dirty="0">
                  <a:solidFill>
                    <a:srgbClr val="666666"/>
                  </a:solidFill>
                  <a:latin typeface="Futura Std Book" panose="020B0502020204020303" pitchFamily="34" charset="0"/>
                </a:rPr>
                <a:t>AGENDA</a:t>
              </a:r>
            </a:p>
          </p:txBody>
        </p:sp>
        <p:sp>
          <p:nvSpPr>
            <p:cNvPr id="24" name="Shape 74"/>
            <p:cNvSpPr/>
            <p:nvPr/>
          </p:nvSpPr>
          <p:spPr>
            <a:xfrm>
              <a:off x="6329100" y="768631"/>
              <a:ext cx="877499" cy="856398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endParaRPr sz="2400" dirty="0">
                <a:latin typeface="Futura Std Book"/>
              </a:endParaRPr>
            </a:p>
          </p:txBody>
        </p:sp>
        <p:pic>
          <p:nvPicPr>
            <p:cNvPr id="25" name="Shape 75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22062" y="989723"/>
              <a:ext cx="455400" cy="4444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6423025" y="2852738"/>
            <a:ext cx="5200650" cy="3622675"/>
          </a:xfrm>
        </p:spPr>
        <p:txBody>
          <a:bodyPr anchor="ctr">
            <a:normAutofit/>
          </a:bodyPr>
          <a:lstStyle>
            <a:lvl1pPr marL="360000" indent="-360000" algn="l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  <a:defRPr sz="2400">
                <a:solidFill>
                  <a:srgbClr val="A4091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8" name="Imagen 17" descr="Logo.pn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466" y="1286370"/>
            <a:ext cx="4273222" cy="138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0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ció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5855367" y="1151147"/>
            <a:ext cx="6336864" cy="5706853"/>
            <a:chOff x="4391526" y="768631"/>
            <a:chExt cx="4752648" cy="4280140"/>
          </a:xfrm>
        </p:grpSpPr>
        <p:sp>
          <p:nvSpPr>
            <p:cNvPr id="16" name="Shape 71"/>
            <p:cNvSpPr/>
            <p:nvPr/>
          </p:nvSpPr>
          <p:spPr>
            <a:xfrm>
              <a:off x="4391526" y="1204200"/>
              <a:ext cx="4752648" cy="384457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endParaRPr sz="2400" dirty="0">
                <a:latin typeface="Futura Std Book"/>
              </a:endParaRPr>
            </a:p>
          </p:txBody>
        </p:sp>
        <p:sp>
          <p:nvSpPr>
            <p:cNvPr id="17" name="Shape 72"/>
            <p:cNvSpPr txBox="1"/>
            <p:nvPr/>
          </p:nvSpPr>
          <p:spPr>
            <a:xfrm>
              <a:off x="4817399" y="1600655"/>
              <a:ext cx="3900900" cy="444449"/>
            </a:xfrm>
            <a:prstGeom prst="rect">
              <a:avLst/>
            </a:prstGeom>
            <a:noFill/>
            <a:ln>
              <a:noFill/>
            </a:ln>
          </p:spPr>
          <p:txBody>
            <a:bodyPr lIns="121900" tIns="121900" rIns="121900" bIns="121900" anchor="t" anchorCtr="0">
              <a:noAutofit/>
            </a:bodyPr>
            <a:lstStyle/>
            <a:p>
              <a:pPr algn="ctr"/>
              <a:r>
                <a:rPr lang="x-none" sz="2400" dirty="0">
                  <a:solidFill>
                    <a:srgbClr val="666666"/>
                  </a:solidFill>
                  <a:latin typeface="Futura Std Book" panose="020B0502020204020303" pitchFamily="34" charset="0"/>
                </a:rPr>
                <a:t>AGENDA</a:t>
              </a:r>
            </a:p>
          </p:txBody>
        </p:sp>
        <p:sp>
          <p:nvSpPr>
            <p:cNvPr id="18" name="Shape 74"/>
            <p:cNvSpPr/>
            <p:nvPr/>
          </p:nvSpPr>
          <p:spPr>
            <a:xfrm>
              <a:off x="6329100" y="768631"/>
              <a:ext cx="877499" cy="856398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pPr algn="ctr"/>
              <a:endParaRPr sz="6000" b="1" dirty="0">
                <a:solidFill>
                  <a:schemeClr val="bg1">
                    <a:lumMod val="50000"/>
                  </a:schemeClr>
                </a:solidFill>
                <a:latin typeface="Futura Std Book" panose="020B0502020204020303" pitchFamily="34" charset="0"/>
              </a:endParaRPr>
            </a:p>
          </p:txBody>
        </p:sp>
      </p:grp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797" y="1187443"/>
            <a:ext cx="1170002" cy="1100777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6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b="1"/>
            </a:lvl2pPr>
            <a:lvl3pPr marL="914400" indent="0" algn="ctr">
              <a:buNone/>
              <a:defRPr b="1"/>
            </a:lvl3pPr>
            <a:lvl4pPr marL="1371600" indent="0" algn="ctr">
              <a:buNone/>
              <a:defRPr b="1"/>
            </a:lvl4pPr>
            <a:lvl5pPr marL="1828800" indent="0" algn="ctr">
              <a:buNone/>
              <a:defRPr b="1"/>
            </a:lvl5pPr>
          </a:lstStyle>
          <a:p>
            <a:pPr algn="ctr"/>
            <a:r>
              <a:rPr lang="es-CO" sz="6000" b="1" dirty="0">
                <a:solidFill>
                  <a:schemeClr val="bg1">
                    <a:lumMod val="50000"/>
                  </a:schemeClr>
                </a:solidFill>
                <a:latin typeface="Futura Std Book" panose="020B0502020204020303" pitchFamily="34" charset="0"/>
              </a:rPr>
              <a:t>1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6423025" y="2852738"/>
            <a:ext cx="5200650" cy="3622675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>
                <a:solidFill>
                  <a:srgbClr val="A4091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29" name="Agrupar 1"/>
          <p:cNvGrpSpPr/>
          <p:nvPr userDrawn="1"/>
        </p:nvGrpSpPr>
        <p:grpSpPr>
          <a:xfrm>
            <a:off x="1583037" y="3837843"/>
            <a:ext cx="2518638" cy="2454532"/>
            <a:chOff x="4836686" y="3827347"/>
            <a:chExt cx="2518638" cy="2454532"/>
          </a:xfrm>
        </p:grpSpPr>
        <p:sp>
          <p:nvSpPr>
            <p:cNvPr id="30" name="TextBox 1"/>
            <p:cNvSpPr txBox="1"/>
            <p:nvPr/>
          </p:nvSpPr>
          <p:spPr>
            <a:xfrm>
              <a:off x="5426587" y="5758659"/>
              <a:ext cx="13388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Febrero, 2017</a:t>
              </a:r>
            </a:p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dnp.gov.co</a:t>
              </a:r>
            </a:p>
          </p:txBody>
        </p:sp>
        <p:sp>
          <p:nvSpPr>
            <p:cNvPr id="31" name="TextBox 1"/>
            <p:cNvSpPr txBox="1"/>
            <p:nvPr/>
          </p:nvSpPr>
          <p:spPr>
            <a:xfrm>
              <a:off x="4836686" y="3827347"/>
              <a:ext cx="251863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600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Simón Gaviria Muñoz</a:t>
              </a:r>
            </a:p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Director General DNP</a:t>
              </a:r>
            </a:p>
          </p:txBody>
        </p:sp>
        <p:grpSp>
          <p:nvGrpSpPr>
            <p:cNvPr id="32" name="Agrupar 14"/>
            <p:cNvGrpSpPr/>
            <p:nvPr/>
          </p:nvGrpSpPr>
          <p:grpSpPr>
            <a:xfrm>
              <a:off x="5272704" y="4413640"/>
              <a:ext cx="1741345" cy="741311"/>
              <a:chOff x="5367168" y="4361160"/>
              <a:chExt cx="1741345" cy="741311"/>
            </a:xfrm>
          </p:grpSpPr>
          <p:sp>
            <p:nvSpPr>
              <p:cNvPr id="33" name="TextBox 1"/>
              <p:cNvSpPr txBox="1"/>
              <p:nvPr/>
            </p:nvSpPr>
            <p:spPr>
              <a:xfrm>
                <a:off x="5690254" y="4394151"/>
                <a:ext cx="13292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400" dirty="0">
                    <a:solidFill>
                      <a:schemeClr val="bg1"/>
                    </a:solidFill>
                    <a:latin typeface="Futura Std Book" panose="020B0502020204020303" pitchFamily="34" charset="0"/>
                  </a:rPr>
                  <a:t>@simongaviria</a:t>
                </a:r>
              </a:p>
            </p:txBody>
          </p:sp>
          <p:pic>
            <p:nvPicPr>
              <p:cNvPr id="34" name="Imagen 16" descr="1456273671_43-twitter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67168" y="4361160"/>
                <a:ext cx="363455" cy="363455"/>
              </a:xfrm>
              <a:prstGeom prst="rect">
                <a:avLst/>
              </a:prstGeom>
            </p:spPr>
          </p:pic>
          <p:pic>
            <p:nvPicPr>
              <p:cNvPr id="35" name="Imagen 17" descr="1456273682_46-facebook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67168" y="4739016"/>
                <a:ext cx="363455" cy="363455"/>
              </a:xfrm>
              <a:prstGeom prst="rect">
                <a:avLst/>
              </a:prstGeom>
            </p:spPr>
          </p:pic>
          <p:sp>
            <p:nvSpPr>
              <p:cNvPr id="36" name="TextBox 1"/>
              <p:cNvSpPr txBox="1"/>
              <p:nvPr/>
            </p:nvSpPr>
            <p:spPr>
              <a:xfrm>
                <a:off x="5690254" y="4761520"/>
                <a:ext cx="14182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400" dirty="0">
                    <a:solidFill>
                      <a:schemeClr val="bg1"/>
                    </a:solidFill>
                    <a:latin typeface="Futura Std Book" panose="020B0502020204020303" pitchFamily="34" charset="0"/>
                  </a:rPr>
                  <a:t>SimonGaviriaM</a:t>
                </a:r>
              </a:p>
            </p:txBody>
          </p:sp>
        </p:grpSp>
      </p:grpSp>
      <p:pic>
        <p:nvPicPr>
          <p:cNvPr id="37" name="Imagen 36" descr="Logo.pn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466" y="1286370"/>
            <a:ext cx="4273222" cy="138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2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xión / Concepto Importante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10" hasCustomPrompt="1"/>
          </p:nvPr>
        </p:nvSpPr>
        <p:spPr>
          <a:xfrm>
            <a:off x="488462" y="1392238"/>
            <a:ext cx="11215076" cy="4073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6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x-none" dirty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8994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 userDrawn="1"/>
        </p:nvGrpSpPr>
        <p:grpSpPr>
          <a:xfrm>
            <a:off x="0" y="6011289"/>
            <a:ext cx="12191999" cy="946103"/>
            <a:chOff x="0" y="6011289"/>
            <a:chExt cx="12191999" cy="946103"/>
          </a:xfrm>
        </p:grpSpPr>
        <p:sp>
          <p:nvSpPr>
            <p:cNvPr id="20" name="Shape 93"/>
            <p:cNvSpPr/>
            <p:nvPr/>
          </p:nvSpPr>
          <p:spPr>
            <a:xfrm>
              <a:off x="0" y="6084796"/>
              <a:ext cx="12191998" cy="7779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351" dirty="0">
                <a:solidFill>
                  <a:prstClr val="black"/>
                </a:solidFill>
                <a:latin typeface="Futura Std Book"/>
              </a:endParaRPr>
            </a:p>
          </p:txBody>
        </p:sp>
        <p:sp>
          <p:nvSpPr>
            <p:cNvPr id="21" name="Shape 97"/>
            <p:cNvSpPr txBox="1"/>
            <p:nvPr/>
          </p:nvSpPr>
          <p:spPr>
            <a:xfrm>
              <a:off x="117235" y="6220811"/>
              <a:ext cx="8324399" cy="50582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r>
                <a:rPr lang="x-none" sz="1200" b="1" dirty="0">
                  <a:solidFill>
                    <a:srgbClr val="A4091F"/>
                  </a:solidFill>
                  <a:latin typeface="Futura Std Book" panose="020B0502020204020303" pitchFamily="34" charset="0"/>
                </a:rPr>
                <a:t>Misión de Crecimiento Verde</a:t>
              </a:r>
              <a:r>
                <a:rPr lang="x-none" sz="1200" b="1" baseline="0" dirty="0">
                  <a:solidFill>
                    <a:srgbClr val="A4091F"/>
                  </a:solidFill>
                  <a:latin typeface="Futura Std Book" panose="020B0502020204020303" pitchFamily="34" charset="0"/>
                </a:rPr>
                <a:t> para Colombia</a:t>
              </a:r>
              <a:endParaRPr lang="es-CO" sz="1200" b="1" dirty="0">
                <a:solidFill>
                  <a:srgbClr val="A4091F"/>
                </a:solidFill>
                <a:latin typeface="Futura Std Book" panose="020B0502020204020303" pitchFamily="34" charset="0"/>
              </a:endParaRPr>
            </a:p>
            <a:p>
              <a:r>
                <a:rPr lang="es-CO" sz="1050" dirty="0">
                  <a:solidFill>
                    <a:prstClr val="black"/>
                  </a:solidFill>
                  <a:latin typeface="Futura Std Book" panose="020B0502020204020303" pitchFamily="34" charset="0"/>
                </a:rPr>
                <a:t>Febrero 2017</a:t>
              </a:r>
              <a:endParaRPr lang="x-none" sz="1050" dirty="0">
                <a:solidFill>
                  <a:prstClr val="black"/>
                </a:solidFill>
                <a:latin typeface="Futura Std Book" panose="020B0502020204020303" pitchFamily="34" charset="0"/>
              </a:endParaRPr>
            </a:p>
          </p:txBody>
        </p:sp>
        <p:pic>
          <p:nvPicPr>
            <p:cNvPr id="22" name="Picture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59913" y="6011289"/>
              <a:ext cx="3232086" cy="946103"/>
            </a:xfrm>
            <a:prstGeom prst="rect">
              <a:avLst/>
            </a:prstGeom>
          </p:spPr>
        </p:pic>
      </p:grpSp>
      <p:sp>
        <p:nvSpPr>
          <p:cNvPr id="10" name="Title 14"/>
          <p:cNvSpPr>
            <a:spLocks noGrp="1"/>
          </p:cNvSpPr>
          <p:nvPr>
            <p:ph type="title" hasCustomPrompt="1"/>
          </p:nvPr>
        </p:nvSpPr>
        <p:spPr>
          <a:xfrm>
            <a:off x="291865" y="188758"/>
            <a:ext cx="11613596" cy="559387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 b="1" spc="-150">
                <a:solidFill>
                  <a:srgbClr val="A4091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s-CO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291866" y="710482"/>
            <a:ext cx="11614384" cy="360939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s-CO" dirty="0"/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134764" y="5735637"/>
            <a:ext cx="2854036" cy="254527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Fuente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3107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e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2"/>
          <p:cNvSpPr/>
          <p:nvPr userDrawn="1"/>
        </p:nvSpPr>
        <p:spPr>
          <a:xfrm>
            <a:off x="-1" y="685174"/>
            <a:ext cx="3982065" cy="1991032"/>
          </a:xfrm>
          <a:prstGeom prst="rect">
            <a:avLst/>
          </a:prstGeom>
          <a:solidFill>
            <a:srgbClr val="A60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s-ES" sz="3200" b="1" dirty="0"/>
          </a:p>
        </p:txBody>
      </p:sp>
      <p:sp>
        <p:nvSpPr>
          <p:cNvPr id="12" name="Rectángulo 18"/>
          <p:cNvSpPr/>
          <p:nvPr userDrawn="1"/>
        </p:nvSpPr>
        <p:spPr>
          <a:xfrm>
            <a:off x="0" y="2671098"/>
            <a:ext cx="3982065" cy="573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29" descr="light-bulb.png"/>
          <p:cNvPicPr>
            <a:picLocks noChangeAspect="1"/>
          </p:cNvPicPr>
          <p:nvPr userDrawn="1"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211" y="3031502"/>
            <a:ext cx="2616548" cy="2616548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quarter" idx="10" hasCustomPrompt="1"/>
          </p:nvPr>
        </p:nvSpPr>
        <p:spPr>
          <a:xfrm>
            <a:off x="82550" y="771525"/>
            <a:ext cx="3819525" cy="1835150"/>
          </a:xfrm>
        </p:spPr>
        <p:txBody>
          <a:bodyPr>
            <a:noAutofit/>
          </a:bodyPr>
          <a:lstStyle>
            <a:lvl1pPr marL="0" indent="0">
              <a:buNone/>
              <a:defRPr sz="3200" b="1" spc="-15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grpSp>
        <p:nvGrpSpPr>
          <p:cNvPr id="19" name="Agrupar 18"/>
          <p:cNvGrpSpPr/>
          <p:nvPr userDrawn="1"/>
        </p:nvGrpSpPr>
        <p:grpSpPr>
          <a:xfrm>
            <a:off x="0" y="6011289"/>
            <a:ext cx="12191999" cy="946103"/>
            <a:chOff x="0" y="6011289"/>
            <a:chExt cx="12191999" cy="946103"/>
          </a:xfrm>
        </p:grpSpPr>
        <p:sp>
          <p:nvSpPr>
            <p:cNvPr id="20" name="Shape 93"/>
            <p:cNvSpPr/>
            <p:nvPr/>
          </p:nvSpPr>
          <p:spPr>
            <a:xfrm>
              <a:off x="0" y="6084796"/>
              <a:ext cx="12191998" cy="7779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351" dirty="0">
                <a:solidFill>
                  <a:prstClr val="black"/>
                </a:solidFill>
                <a:latin typeface="Futura Std Book"/>
              </a:endParaRPr>
            </a:p>
          </p:txBody>
        </p:sp>
        <p:sp>
          <p:nvSpPr>
            <p:cNvPr id="21" name="Shape 97"/>
            <p:cNvSpPr txBox="1"/>
            <p:nvPr/>
          </p:nvSpPr>
          <p:spPr>
            <a:xfrm>
              <a:off x="117235" y="6220811"/>
              <a:ext cx="8324399" cy="50582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r>
                <a:rPr lang="x-none" sz="1200" b="1" dirty="0">
                  <a:solidFill>
                    <a:srgbClr val="A4091F"/>
                  </a:solidFill>
                  <a:latin typeface="Futura Std Book" panose="020B0502020204020303" pitchFamily="34" charset="0"/>
                </a:rPr>
                <a:t>Misión de Crecimiento Verde</a:t>
              </a:r>
              <a:r>
                <a:rPr lang="x-none" sz="1200" b="1" baseline="0" dirty="0">
                  <a:solidFill>
                    <a:srgbClr val="A4091F"/>
                  </a:solidFill>
                  <a:latin typeface="Futura Std Book" panose="020B0502020204020303" pitchFamily="34" charset="0"/>
                </a:rPr>
                <a:t> para Colombia</a:t>
              </a:r>
              <a:endParaRPr lang="es-CO" sz="1200" b="1" dirty="0">
                <a:solidFill>
                  <a:srgbClr val="A4091F"/>
                </a:solidFill>
                <a:latin typeface="Futura Std Book" panose="020B0502020204020303" pitchFamily="34" charset="0"/>
              </a:endParaRPr>
            </a:p>
            <a:p>
              <a:r>
                <a:rPr lang="es-CO" sz="1050" dirty="0">
                  <a:solidFill>
                    <a:prstClr val="black"/>
                  </a:solidFill>
                  <a:latin typeface="Futura Std Book" panose="020B0502020204020303" pitchFamily="34" charset="0"/>
                </a:rPr>
                <a:t>Febrero 2017</a:t>
              </a:r>
              <a:endParaRPr lang="x-none" sz="1050" dirty="0">
                <a:solidFill>
                  <a:prstClr val="black"/>
                </a:solidFill>
                <a:latin typeface="Futura Std Book" panose="020B0502020204020303" pitchFamily="34" charset="0"/>
              </a:endParaRPr>
            </a:p>
          </p:txBody>
        </p:sp>
        <p:pic>
          <p:nvPicPr>
            <p:cNvPr id="22" name="Picture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59913" y="6011289"/>
              <a:ext cx="3232086" cy="946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958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0F891-3E13-4859-BF72-26DB92B58937}" type="datetimeFigureOut">
              <a:rPr lang="es-CO" smtClean="0"/>
              <a:pPr/>
              <a:t>9/06/2017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1B4A-9924-41EB-9849-ED5DEB5FE1DC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3408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6CF48-9132-41EA-A89E-893940307B5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9/06/2017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3F-4A7E-481A-A600-618D895BE5B9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0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6CF48-9132-41EA-A89E-893940307B5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9/06/2017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3F-4A7E-481A-A600-618D895BE5B9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66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6CF48-9132-41EA-A89E-893940307B5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9/06/2017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3F-4A7E-481A-A600-618D895BE5B9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812801" y="1600202"/>
            <a:ext cx="72093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8225368" y="1600202"/>
            <a:ext cx="72114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6CF48-9132-41EA-A89E-893940307B5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9/06/2017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3F-4A7E-481A-A600-618D895BE5B9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6CF48-9132-41EA-A89E-893940307B5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9/06/2017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3F-4A7E-481A-A600-618D895BE5B9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4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6CF48-9132-41EA-A89E-893940307B5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9/06/2017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3F-4A7E-481A-A600-618D895BE5B9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42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6CF48-9132-41EA-A89E-893940307B5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9/06/2017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3F-4A7E-481A-A600-618D895BE5B9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570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6CF48-9132-41EA-A89E-893940307B5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9/06/2017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3F-4A7E-481A-A600-618D895BE5B9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18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6CF48-9132-41EA-A89E-893940307B5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9/06/2017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3F-4A7E-481A-A600-618D895BE5B9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3608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6CF48-9132-41EA-A89E-893940307B5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9/06/2017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3F-4A7E-481A-A600-618D895BE5B9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6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1781368" y="274640"/>
            <a:ext cx="3655484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812800" y="274640"/>
            <a:ext cx="10765367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6CF48-9132-41EA-A89E-893940307B5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9/06/2017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943F-4A7E-481A-A600-618D895BE5B9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6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0F891-3E13-4859-BF72-26DB92B58937}" type="datetimeFigureOut">
              <a:rPr lang="es-CO" smtClean="0"/>
              <a:t>9/06/2017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1B4A-9924-41EB-9849-ED5DEB5FE1DC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0" y="2253343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4506686"/>
            <a:ext cx="3053440" cy="235131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053440" y="0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053440" y="2253343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3053440" y="4506686"/>
            <a:ext cx="3053440" cy="235131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6093285" y="0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6093285" y="2253343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93285" y="4506686"/>
            <a:ext cx="3053440" cy="235131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9146725" y="0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9146725" y="2253343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146725" y="4506686"/>
            <a:ext cx="3053440" cy="235131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7305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9"/>
          <p:cNvGrpSpPr/>
          <p:nvPr userDrawn="1"/>
        </p:nvGrpSpPr>
        <p:grpSpPr>
          <a:xfrm>
            <a:off x="0" y="6011289"/>
            <a:ext cx="12191999" cy="946103"/>
            <a:chOff x="0" y="6011289"/>
            <a:chExt cx="12191999" cy="946103"/>
          </a:xfrm>
        </p:grpSpPr>
        <p:sp>
          <p:nvSpPr>
            <p:cNvPr id="14" name="Shape 93"/>
            <p:cNvSpPr/>
            <p:nvPr/>
          </p:nvSpPr>
          <p:spPr>
            <a:xfrm>
              <a:off x="0" y="6084796"/>
              <a:ext cx="12191998" cy="7779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351" dirty="0">
                <a:solidFill>
                  <a:prstClr val="black"/>
                </a:solidFill>
                <a:latin typeface="Futura Std Book"/>
              </a:endParaRPr>
            </a:p>
          </p:txBody>
        </p:sp>
        <p:sp>
          <p:nvSpPr>
            <p:cNvPr id="15" name="Shape 97"/>
            <p:cNvSpPr txBox="1"/>
            <p:nvPr/>
          </p:nvSpPr>
          <p:spPr>
            <a:xfrm>
              <a:off x="75672" y="6220863"/>
              <a:ext cx="8364155" cy="50583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r>
                <a:rPr lang="es-CO" sz="1200" b="1" dirty="0">
                  <a:solidFill>
                    <a:srgbClr val="A4091F"/>
                  </a:solidFill>
                  <a:latin typeface="Futura Std Book" panose="020B0502020204020303" pitchFamily="34" charset="0"/>
                </a:rPr>
                <a:t>Misión de Crecimiento Verde</a:t>
              </a:r>
            </a:p>
            <a:p>
              <a:r>
                <a:rPr lang="es-CO" sz="1050" dirty="0">
                  <a:solidFill>
                    <a:prstClr val="black"/>
                  </a:solidFill>
                  <a:latin typeface="Futura Std Book" panose="020B0502020204020303" pitchFamily="34" charset="0"/>
                </a:rPr>
                <a:t>Junio 2017</a:t>
              </a:r>
              <a:endParaRPr lang="x-none" sz="1050" dirty="0">
                <a:solidFill>
                  <a:prstClr val="black"/>
                </a:solidFill>
                <a:latin typeface="Futura Std Book" panose="020B0502020204020303" pitchFamily="34" charset="0"/>
              </a:endParaRPr>
            </a:p>
          </p:txBody>
        </p:sp>
        <p:pic>
          <p:nvPicPr>
            <p:cNvPr id="16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9913" y="6011289"/>
              <a:ext cx="3232086" cy="946103"/>
            </a:xfrm>
            <a:prstGeom prst="rect">
              <a:avLst/>
            </a:prstGeom>
          </p:spPr>
        </p:pic>
      </p:grpSp>
      <p:sp>
        <p:nvSpPr>
          <p:cNvPr id="17" name="Title 14"/>
          <p:cNvSpPr>
            <a:spLocks noGrp="1"/>
          </p:cNvSpPr>
          <p:nvPr>
            <p:ph type="title" hasCustomPrompt="1"/>
          </p:nvPr>
        </p:nvSpPr>
        <p:spPr>
          <a:xfrm>
            <a:off x="291865" y="188758"/>
            <a:ext cx="11613596" cy="559387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 b="1" spc="-150">
                <a:solidFill>
                  <a:srgbClr val="A4091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s-CO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291866" y="710482"/>
            <a:ext cx="11614384" cy="360939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s-CO" dirty="0"/>
          </a:p>
        </p:txBody>
      </p:sp>
      <p:sp>
        <p:nvSpPr>
          <p:cNvPr id="19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134764" y="5735637"/>
            <a:ext cx="2854036" cy="254527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Fuente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7952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s-C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s-C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750DD-595B-4DFD-AB21-7F0255080329}" type="datetimeFigureOut">
              <a:rPr lang="es-CO" smtClean="0"/>
              <a:pPr/>
              <a:t>9/06/2017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F902C-3D49-407B-9B94-258E7A4FF846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124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49" r:id="rId3"/>
    <p:sldLayoutId id="2147483660" r:id="rId4"/>
    <p:sldLayoutId id="2147483662" r:id="rId5"/>
    <p:sldLayoutId id="2147483663" r:id="rId6"/>
    <p:sldLayoutId id="2147483661" r:id="rId7"/>
    <p:sldLayoutId id="214748366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B81C2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6CF48-9132-41EA-A89E-893940307B55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9/06/2017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8943F-4A7E-481A-A600-618D895BE5B9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03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png"/><Relationship Id="rId3" Type="http://schemas.openxmlformats.org/officeDocument/2006/relationships/image" Target="../media/image30.jpeg"/><Relationship Id="rId7" Type="http://schemas.openxmlformats.org/officeDocument/2006/relationships/image" Target="../media/image33.jpeg"/><Relationship Id="rId12" Type="http://schemas.openxmlformats.org/officeDocument/2006/relationships/image" Target="../media/image38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2.jpeg"/><Relationship Id="rId11" Type="http://schemas.openxmlformats.org/officeDocument/2006/relationships/image" Target="../media/image37.png"/><Relationship Id="rId5" Type="http://schemas.openxmlformats.org/officeDocument/2006/relationships/image" Target="../media/image31.jpeg"/><Relationship Id="rId10" Type="http://schemas.openxmlformats.org/officeDocument/2006/relationships/image" Target="../media/image36.tiff"/><Relationship Id="rId4" Type="http://schemas.openxmlformats.org/officeDocument/2006/relationships/image" Target="../media/image21.jpeg"/><Relationship Id="rId9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 flipH="1">
            <a:off x="5679028" y="-5952"/>
            <a:ext cx="6512971" cy="6863952"/>
          </a:xfrm>
          <a:custGeom>
            <a:avLst/>
            <a:gdLst>
              <a:gd name="connsiteX0" fmla="*/ 0 w 6512971"/>
              <a:gd name="connsiteY0" fmla="*/ 0 h 6858000"/>
              <a:gd name="connsiteX1" fmla="*/ 5853797 w 6512971"/>
              <a:gd name="connsiteY1" fmla="*/ 0 h 6858000"/>
              <a:gd name="connsiteX2" fmla="*/ 5788922 w 6512971"/>
              <a:gd name="connsiteY2" fmla="*/ 126667 h 6858000"/>
              <a:gd name="connsiteX3" fmla="*/ 5155530 w 6512971"/>
              <a:gd name="connsiteY3" fmla="*/ 2911363 h 6858000"/>
              <a:gd name="connsiteX4" fmla="*/ 6431581 w 6512971"/>
              <a:gd name="connsiteY4" fmla="*/ 6754429 h 6858000"/>
              <a:gd name="connsiteX5" fmla="*/ 6512971 w 6512971"/>
              <a:gd name="connsiteY5" fmla="*/ 6858000 h 6858000"/>
              <a:gd name="connsiteX6" fmla="*/ 0 w 65129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2971" h="6858000">
                <a:moveTo>
                  <a:pt x="0" y="0"/>
                </a:moveTo>
                <a:lnTo>
                  <a:pt x="5853797" y="0"/>
                </a:lnTo>
                <a:lnTo>
                  <a:pt x="5788922" y="126667"/>
                </a:lnTo>
                <a:cubicBezTo>
                  <a:pt x="5383006" y="969080"/>
                  <a:pt x="5155530" y="1913657"/>
                  <a:pt x="5155530" y="2911363"/>
                </a:cubicBezTo>
                <a:cubicBezTo>
                  <a:pt x="5155530" y="4352495"/>
                  <a:pt x="5630139" y="5682776"/>
                  <a:pt x="6431581" y="6754429"/>
                </a:cubicBezTo>
                <a:lnTo>
                  <a:pt x="651297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847" y="539141"/>
            <a:ext cx="4267200" cy="1395984"/>
          </a:xfrm>
          <a:prstGeom prst="rect">
            <a:avLst/>
          </a:prstGeom>
        </p:spPr>
      </p:pic>
      <p:grpSp>
        <p:nvGrpSpPr>
          <p:cNvPr id="6" name="Agrupar 1"/>
          <p:cNvGrpSpPr/>
          <p:nvPr/>
        </p:nvGrpSpPr>
        <p:grpSpPr>
          <a:xfrm>
            <a:off x="7082996" y="2658723"/>
            <a:ext cx="5085966" cy="3293209"/>
            <a:chOff x="4008777" y="2662232"/>
            <a:chExt cx="5085966" cy="3293209"/>
          </a:xfrm>
        </p:grpSpPr>
        <p:sp>
          <p:nvSpPr>
            <p:cNvPr id="7" name="TextBox 1"/>
            <p:cNvSpPr txBox="1"/>
            <p:nvPr/>
          </p:nvSpPr>
          <p:spPr>
            <a:xfrm>
              <a:off x="5649892" y="5335770"/>
              <a:ext cx="1601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dirty="0">
                  <a:solidFill>
                    <a:schemeClr val="bg1"/>
                  </a:solidFill>
                  <a:latin typeface="Futura Std Medium" charset="0"/>
                  <a:ea typeface="Futura Std Medium" charset="0"/>
                  <a:cs typeface="Futura Std Medium" charset="0"/>
                </a:rPr>
                <a:t>Febrero, 2017</a:t>
              </a:r>
            </a:p>
          </p:txBody>
        </p:sp>
        <p:sp>
          <p:nvSpPr>
            <p:cNvPr id="8" name="TextBox 1"/>
            <p:cNvSpPr txBox="1"/>
            <p:nvPr/>
          </p:nvSpPr>
          <p:spPr>
            <a:xfrm>
              <a:off x="4008777" y="2662232"/>
              <a:ext cx="5085966" cy="329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3600" b="1" dirty="0">
                  <a:solidFill>
                    <a:srgbClr val="A4091F"/>
                  </a:solidFill>
                  <a:latin typeface="Futura Std Medium" charset="0"/>
                  <a:ea typeface="Futura Std Medium" charset="0"/>
                  <a:cs typeface="Futura Std Medium" charset="0"/>
                </a:rPr>
                <a:t>Intercambio de conocimiento con la República de Corea</a:t>
              </a:r>
            </a:p>
            <a:p>
              <a:pPr algn="ctr"/>
              <a:r>
                <a:rPr lang="es-CO" sz="3600" b="1" dirty="0" smtClean="0">
                  <a:solidFill>
                    <a:srgbClr val="B81C28"/>
                  </a:solidFill>
                  <a:latin typeface="Futura Std Book" panose="020B0502020204020303" pitchFamily="34" charset="0"/>
                </a:rPr>
                <a:t>principales </a:t>
              </a:r>
              <a:r>
                <a:rPr lang="es-CO" sz="3600" b="1" dirty="0">
                  <a:solidFill>
                    <a:srgbClr val="B81C28"/>
                  </a:solidFill>
                  <a:latin typeface="Futura Std Book" panose="020B0502020204020303" pitchFamily="34" charset="0"/>
                </a:rPr>
                <a:t>lecciones </a:t>
              </a:r>
            </a:p>
            <a:p>
              <a:pPr algn="ctr"/>
              <a:endParaRPr lang="es-CO" sz="3200" b="1" dirty="0">
                <a:solidFill>
                  <a:srgbClr val="B81C28"/>
                </a:solidFill>
                <a:latin typeface="Futura Std Book" panose="020B0502020204020303" pitchFamily="34" charset="0"/>
              </a:endParaRPr>
            </a:p>
            <a:p>
              <a:pPr algn="ctr"/>
              <a:r>
                <a:rPr lang="es-CO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utura Std Medium" charset="0"/>
                  <a:ea typeface="Futura Std Medium" charset="0"/>
                  <a:cs typeface="Futura Std Medium" charset="0"/>
                </a:rPr>
                <a:t>Mayo 29 – Junio 2, 2017</a:t>
              </a:r>
            </a:p>
          </p:txBody>
        </p:sp>
      </p:grpSp>
      <p:sp>
        <p:nvSpPr>
          <p:cNvPr id="9" name="Shape 55"/>
          <p:cNvSpPr txBox="1"/>
          <p:nvPr/>
        </p:nvSpPr>
        <p:spPr>
          <a:xfrm>
            <a:off x="6895725" y="5264020"/>
            <a:ext cx="5273237" cy="505813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endParaRPr lang="es-CO" sz="2800" b="1" dirty="0">
              <a:solidFill>
                <a:srgbClr val="A4091F"/>
              </a:solidFill>
              <a:latin typeface="Futura Std Medium" charset="0"/>
              <a:ea typeface="Futura Std Medium" charset="0"/>
              <a:cs typeface="Futura Std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6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3093" y="6162791"/>
            <a:ext cx="2203849" cy="630301"/>
          </a:xfrm>
          <a:prstGeom prst="rect">
            <a:avLst/>
          </a:prstGeom>
        </p:spPr>
      </p:pic>
      <p:sp>
        <p:nvSpPr>
          <p:cNvPr id="20" name="Shape 97"/>
          <p:cNvSpPr txBox="1"/>
          <p:nvPr/>
        </p:nvSpPr>
        <p:spPr>
          <a:xfrm>
            <a:off x="87255" y="6453695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Misión de Crecimiento Verde</a:t>
            </a:r>
            <a:r>
              <a:rPr lang="x-none" sz="10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baseline="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 Junio</a:t>
            </a:r>
            <a:r>
              <a:rPr lang="es-ES_tradnl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429762" y="1275594"/>
            <a:ext cx="5415453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Delegación:</a:t>
            </a:r>
          </a:p>
          <a:p>
            <a:pPr marL="742950" lvl="1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5 DNP (3 funcionarios – 2 Misión CV)</a:t>
            </a:r>
          </a:p>
          <a:p>
            <a:pPr marL="742950" lvl="1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3 Ministerios (Hacienda, Comercio e Industria, Ambiente)</a:t>
            </a:r>
          </a:p>
          <a:p>
            <a:pPr marL="742950" lvl="1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3 Banco Mundial </a:t>
            </a:r>
          </a:p>
          <a:p>
            <a:pPr marL="742950" lvl="1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3 KGGTF</a:t>
            </a: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Duración y lugar: 5 días (Seúl, </a:t>
            </a:r>
            <a:r>
              <a:rPr lang="es-CO" sz="2000" dirty="0" err="1">
                <a:latin typeface="Arial" panose="020B0604020202020204" pitchFamily="34" charset="0"/>
                <a:cs typeface="Arial" panose="020B0604020202020204" pitchFamily="34" charset="0"/>
              </a:rPr>
              <a:t>Sejong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s-CO" sz="2000" dirty="0" err="1">
                <a:latin typeface="Arial" panose="020B0604020202020204" pitchFamily="34" charset="0"/>
                <a:cs typeface="Arial" panose="020B0604020202020204" pitchFamily="34" charset="0"/>
              </a:rPr>
              <a:t>Hanam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 City)</a:t>
            </a: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Organizado por: Banco Mundial – </a:t>
            </a:r>
            <a:r>
              <a:rPr lang="es-CO" sz="2000" dirty="0" err="1">
                <a:latin typeface="Arial" panose="020B0604020202020204" pitchFamily="34" charset="0"/>
                <a:cs typeface="Arial" panose="020B0604020202020204" pitchFamily="34" charset="0"/>
              </a:rPr>
              <a:t>Korean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 Green </a:t>
            </a:r>
            <a:r>
              <a:rPr lang="es-CO" sz="2000" dirty="0" err="1"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 Trust </a:t>
            </a:r>
            <a:r>
              <a:rPr lang="es-CO" sz="2000" dirty="0" err="1">
                <a:latin typeface="Arial" panose="020B0604020202020204" pitchFamily="34" charset="0"/>
                <a:cs typeface="Arial" panose="020B0604020202020204" pitchFamily="34" charset="0"/>
              </a:rPr>
              <a:t>Fund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583" y="350480"/>
            <a:ext cx="2737453" cy="20530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635" y="4624694"/>
            <a:ext cx="2737453" cy="205309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111" y="2539300"/>
            <a:ext cx="2695187" cy="202139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615" y="2535288"/>
            <a:ext cx="2700537" cy="202540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583" y="4631419"/>
            <a:ext cx="2728487" cy="204636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168" y="350480"/>
            <a:ext cx="2737452" cy="2053089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76917" y="372892"/>
            <a:ext cx="5841534" cy="5593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C00000"/>
                </a:solidFill>
              </a:rPr>
              <a:t>Aspectos generales</a:t>
            </a:r>
          </a:p>
        </p:txBody>
      </p:sp>
    </p:spTree>
    <p:extLst>
      <p:ext uri="{BB962C8B-B14F-4D97-AF65-F5344CB8AC3E}">
        <p14:creationId xmlns:p14="http://schemas.microsoft.com/office/powerpoint/2010/main" val="22575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564" y="0"/>
            <a:ext cx="10287000" cy="6858000"/>
          </a:xfrm>
          <a:prstGeom prst="rect">
            <a:avLst/>
          </a:prstGeom>
        </p:spPr>
      </p:pic>
      <p:sp>
        <p:nvSpPr>
          <p:cNvPr id="26" name="8 Rectángulo"/>
          <p:cNvSpPr/>
          <p:nvPr/>
        </p:nvSpPr>
        <p:spPr>
          <a:xfrm>
            <a:off x="-24681" y="0"/>
            <a:ext cx="7318957" cy="502619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 flipH="1">
            <a:off x="5679028" y="-5952"/>
            <a:ext cx="6512971" cy="6863952"/>
          </a:xfrm>
          <a:custGeom>
            <a:avLst/>
            <a:gdLst>
              <a:gd name="connsiteX0" fmla="*/ 0 w 6512971"/>
              <a:gd name="connsiteY0" fmla="*/ 0 h 6858000"/>
              <a:gd name="connsiteX1" fmla="*/ 5853797 w 6512971"/>
              <a:gd name="connsiteY1" fmla="*/ 0 h 6858000"/>
              <a:gd name="connsiteX2" fmla="*/ 5788922 w 6512971"/>
              <a:gd name="connsiteY2" fmla="*/ 126667 h 6858000"/>
              <a:gd name="connsiteX3" fmla="*/ 5155530 w 6512971"/>
              <a:gd name="connsiteY3" fmla="*/ 2911363 h 6858000"/>
              <a:gd name="connsiteX4" fmla="*/ 6431581 w 6512971"/>
              <a:gd name="connsiteY4" fmla="*/ 6754429 h 6858000"/>
              <a:gd name="connsiteX5" fmla="*/ 6512971 w 6512971"/>
              <a:gd name="connsiteY5" fmla="*/ 6858000 h 6858000"/>
              <a:gd name="connsiteX6" fmla="*/ 0 w 65129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2971" h="6858000">
                <a:moveTo>
                  <a:pt x="0" y="0"/>
                </a:moveTo>
                <a:lnTo>
                  <a:pt x="5853797" y="0"/>
                </a:lnTo>
                <a:lnTo>
                  <a:pt x="5788922" y="126667"/>
                </a:lnTo>
                <a:cubicBezTo>
                  <a:pt x="5383006" y="969080"/>
                  <a:pt x="5155530" y="1913657"/>
                  <a:pt x="5155530" y="2911363"/>
                </a:cubicBezTo>
                <a:cubicBezTo>
                  <a:pt x="5155530" y="4352495"/>
                  <a:pt x="5630139" y="5682776"/>
                  <a:pt x="6431581" y="6754429"/>
                </a:cubicBezTo>
                <a:lnTo>
                  <a:pt x="651297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847" y="539141"/>
            <a:ext cx="4267200" cy="139598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187994" y="6030627"/>
            <a:ext cx="2513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</a:rPr>
              <a:t>www.</a:t>
            </a:r>
            <a:r>
              <a:rPr lang="x-none" sz="2400" dirty="0">
                <a:solidFill>
                  <a:srgbClr val="B81C28"/>
                </a:solidFill>
                <a:latin typeface="Futura Std Book" panose="020B0502020204020303" pitchFamily="34" charset="0"/>
              </a:rPr>
              <a:t>dnp</a:t>
            </a:r>
            <a:r>
              <a:rPr lang="x-non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</a:rPr>
              <a:t>.gov.co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1660" y="6369181"/>
            <a:ext cx="3077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Fuente: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Shutterstock</a:t>
            </a:r>
            <a:endParaRPr lang="es-ES_tradnl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85487" y="1413430"/>
            <a:ext cx="4250795" cy="156966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s-CO" sz="3200" dirty="0">
                <a:solidFill>
                  <a:schemeClr val="bg1"/>
                </a:solidFill>
              </a:rPr>
              <a:t>Lecciones generales y aspectos transversales</a:t>
            </a:r>
            <a:endParaRPr lang="es-ES" sz="32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4853223" y="1000820"/>
            <a:ext cx="1686522" cy="1686523"/>
            <a:chOff x="1988797" y="667262"/>
            <a:chExt cx="2436787" cy="2436788"/>
          </a:xfrm>
        </p:grpSpPr>
        <p:sp>
          <p:nvSpPr>
            <p:cNvPr id="27" name="Oval 26"/>
            <p:cNvSpPr/>
            <p:nvPr/>
          </p:nvSpPr>
          <p:spPr>
            <a:xfrm>
              <a:off x="1988797" y="667262"/>
              <a:ext cx="2436787" cy="24367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95609" y="954631"/>
              <a:ext cx="1091353" cy="19121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0" dirty="0">
                  <a:solidFill>
                    <a:srgbClr val="FFC000"/>
                  </a:solidFill>
                </a:rPr>
                <a:t>1</a:t>
              </a:r>
            </a:p>
          </p:txBody>
        </p:sp>
      </p:grpSp>
      <p:sp>
        <p:nvSpPr>
          <p:cNvPr id="29" name="Shape 55"/>
          <p:cNvSpPr txBox="1"/>
          <p:nvPr/>
        </p:nvSpPr>
        <p:spPr>
          <a:xfrm>
            <a:off x="7011674" y="3753141"/>
            <a:ext cx="5273237" cy="505813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es-CO" sz="2800" b="1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Temas transversales</a:t>
            </a:r>
            <a:endParaRPr lang="x-none" sz="2400" dirty="0">
              <a:solidFill>
                <a:srgbClr val="A4091F"/>
              </a:solidFill>
              <a:latin typeface="Futura Std Medium" charset="0"/>
              <a:ea typeface="Futura Std Medium" charset="0"/>
              <a:cs typeface="Futura Std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6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/>
          <p:cNvSpPr txBox="1">
            <a:spLocks/>
          </p:cNvSpPr>
          <p:nvPr/>
        </p:nvSpPr>
        <p:spPr>
          <a:xfrm>
            <a:off x="279744" y="148612"/>
            <a:ext cx="11609060" cy="5593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600" b="1" dirty="0">
                <a:solidFill>
                  <a:srgbClr val="A4091F"/>
                </a:solidFill>
                <a:latin typeface="Futura Std Book" pitchFamily="34" charset="0"/>
              </a:rPr>
              <a:t>Arreglos institucionales</a:t>
            </a:r>
          </a:p>
        </p:txBody>
      </p:sp>
      <p:pic>
        <p:nvPicPr>
          <p:cNvPr id="19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3093" y="6181201"/>
            <a:ext cx="2061499" cy="589589"/>
          </a:xfrm>
          <a:prstGeom prst="rect">
            <a:avLst/>
          </a:prstGeom>
        </p:spPr>
      </p:pic>
      <p:sp>
        <p:nvSpPr>
          <p:cNvPr id="20" name="Shape 97"/>
          <p:cNvSpPr txBox="1"/>
          <p:nvPr/>
        </p:nvSpPr>
        <p:spPr>
          <a:xfrm>
            <a:off x="87255" y="6453695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Misión de Crecimiento Verde</a:t>
            </a:r>
            <a:r>
              <a:rPr lang="x-none" sz="10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baseline="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 Junio</a:t>
            </a:r>
            <a:r>
              <a:rPr lang="es-ES_tradnl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" r="2475"/>
          <a:stretch/>
        </p:blipFill>
        <p:spPr>
          <a:xfrm>
            <a:off x="6404814" y="990599"/>
            <a:ext cx="5483990" cy="2456104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79744" y="4236037"/>
            <a:ext cx="562152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Comité de Crecimiento Verde – Of. Primer Ministro</a:t>
            </a:r>
          </a:p>
          <a:p>
            <a:pPr marL="285750" indent="-285750">
              <a:spcBef>
                <a:spcPts val="600"/>
              </a:spcBef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Secretaría: 50-60 funcionarios y </a:t>
            </a:r>
            <a:r>
              <a:rPr lang="es-CO" dirty="0" err="1">
                <a:latin typeface="Arial" panose="020B0604020202020204" pitchFamily="34" charset="0"/>
                <a:cs typeface="Arial" panose="020B0604020202020204" pitchFamily="34" charset="0"/>
              </a:rPr>
              <a:t>repres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. sector privado</a:t>
            </a:r>
          </a:p>
          <a:p>
            <a:pPr marL="285750" indent="-285750">
              <a:spcBef>
                <a:spcPts val="600"/>
              </a:spcBef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Ley Marco de Crecimiento Verde Bajo en Carbono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404814" y="4136009"/>
            <a:ext cx="562152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Cada ministerio tiene agencias de investigación para formulación de políticas y para su implementación</a:t>
            </a:r>
          </a:p>
          <a:p>
            <a:pPr marL="285750" indent="-285750">
              <a:spcBef>
                <a:spcPts val="600"/>
              </a:spcBef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Enorme importancia de innovación, ciencia y tecnología 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163457" y="859971"/>
            <a:ext cx="6117602" cy="2758532"/>
            <a:chOff x="725214" y="1313794"/>
            <a:chExt cx="10815146" cy="5283815"/>
          </a:xfrm>
        </p:grpSpPr>
        <p:sp>
          <p:nvSpPr>
            <p:cNvPr id="10" name="모서리가 둥근 직사각형 5"/>
            <p:cNvSpPr/>
            <p:nvPr/>
          </p:nvSpPr>
          <p:spPr>
            <a:xfrm>
              <a:off x="4099036" y="1313794"/>
              <a:ext cx="3752193" cy="67266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Committee on Green Growth</a:t>
              </a:r>
              <a:endParaRPr lang="ko-KR" altLang="en-US" sz="1200" dirty="0"/>
            </a:p>
          </p:txBody>
        </p:sp>
        <p:sp>
          <p:nvSpPr>
            <p:cNvPr id="11" name="모서리가 둥근 직사각형 6"/>
            <p:cNvSpPr/>
            <p:nvPr/>
          </p:nvSpPr>
          <p:spPr>
            <a:xfrm>
              <a:off x="7998372" y="2480441"/>
              <a:ext cx="2832539" cy="52026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Secretariat</a:t>
              </a:r>
              <a:endParaRPr lang="ko-KR" altLang="en-US" sz="1200" dirty="0"/>
            </a:p>
          </p:txBody>
        </p:sp>
        <p:sp>
          <p:nvSpPr>
            <p:cNvPr id="12" name="모서리가 둥근 직사각형 18"/>
            <p:cNvSpPr/>
            <p:nvPr/>
          </p:nvSpPr>
          <p:spPr>
            <a:xfrm>
              <a:off x="725214" y="4309241"/>
              <a:ext cx="2501461" cy="228836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2">
                      <a:lumMod val="50000"/>
                    </a:schemeClr>
                  </a:solidFill>
                </a:rPr>
                <a:t>▶ </a:t>
              </a:r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Green Growth</a:t>
              </a:r>
            </a:p>
            <a:p>
              <a:pPr algn="just"/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    Planning</a:t>
              </a:r>
            </a:p>
            <a:p>
              <a:pPr algn="just"/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▶ International</a:t>
              </a:r>
            </a:p>
            <a:p>
              <a:pPr algn="just"/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    Coordination</a:t>
              </a:r>
              <a:endParaRPr lang="ko-KR" altLang="en-US" sz="12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3" name="모서리가 둥근 직사각형 19"/>
            <p:cNvSpPr/>
            <p:nvPr/>
          </p:nvSpPr>
          <p:spPr>
            <a:xfrm>
              <a:off x="3442138" y="4325007"/>
              <a:ext cx="2501461" cy="227260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dirty="0">
                  <a:solidFill>
                    <a:schemeClr val="tx2">
                      <a:lumMod val="50000"/>
                    </a:schemeClr>
                  </a:solidFill>
                </a:rPr>
                <a:t>▶ </a:t>
              </a:r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GHG Reduction</a:t>
              </a:r>
            </a:p>
            <a:p>
              <a:endParaRPr lang="en-US" altLang="ko-KR" sz="1200" dirty="0">
                <a:solidFill>
                  <a:schemeClr val="tx2">
                    <a:lumMod val="50000"/>
                  </a:schemeClr>
                </a:solidFill>
              </a:endParaRPr>
            </a:p>
            <a:p>
              <a:r>
                <a:rPr lang="ko-KR" altLang="en-US" sz="1200" dirty="0">
                  <a:solidFill>
                    <a:schemeClr val="tx2">
                      <a:lumMod val="50000"/>
                    </a:schemeClr>
                  </a:solidFill>
                </a:rPr>
                <a:t>▶ </a:t>
              </a:r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Climate Change </a:t>
              </a:r>
            </a:p>
            <a:p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    Adaption</a:t>
              </a:r>
              <a:endParaRPr lang="ko-KR" altLang="en-US" sz="12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4" name="모서리가 둥근 직사각형 20"/>
            <p:cNvSpPr/>
            <p:nvPr/>
          </p:nvSpPr>
          <p:spPr>
            <a:xfrm>
              <a:off x="6211615" y="4309243"/>
              <a:ext cx="2501461" cy="228836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2">
                      <a:lumMod val="50000"/>
                    </a:schemeClr>
                  </a:solidFill>
                </a:rPr>
                <a:t>▶ </a:t>
              </a:r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Energy Demand</a:t>
              </a:r>
            </a:p>
            <a:p>
              <a:pPr algn="just"/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    Control</a:t>
              </a:r>
            </a:p>
            <a:p>
              <a:pPr algn="just"/>
              <a:r>
                <a:rPr lang="ko-KR" altLang="en-US" sz="1200" dirty="0">
                  <a:solidFill>
                    <a:schemeClr val="tx2">
                      <a:lumMod val="50000"/>
                    </a:schemeClr>
                  </a:solidFill>
                </a:rPr>
                <a:t>▶ </a:t>
              </a:r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Expansion of New  Renewable Energy</a:t>
              </a:r>
              <a:endParaRPr lang="ko-KR" altLang="en-US" sz="12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5" name="모서리가 둥근 직사각형 21"/>
            <p:cNvSpPr/>
            <p:nvPr/>
          </p:nvSpPr>
          <p:spPr>
            <a:xfrm>
              <a:off x="8897007" y="4303987"/>
              <a:ext cx="2501461" cy="229362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ko-KR" altLang="en-US" sz="1200" dirty="0">
                  <a:solidFill>
                    <a:schemeClr val="tx2">
                      <a:lumMod val="50000"/>
                    </a:schemeClr>
                  </a:solidFill>
                </a:rPr>
                <a:t>▶ </a:t>
              </a:r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Green Technology </a:t>
              </a:r>
            </a:p>
            <a:p>
              <a:pPr algn="just"/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    R&amp;D</a:t>
              </a:r>
            </a:p>
            <a:p>
              <a:pPr algn="just"/>
              <a:r>
                <a:rPr lang="ko-KR" altLang="en-US" sz="1200" dirty="0">
                  <a:solidFill>
                    <a:schemeClr val="tx2">
                      <a:lumMod val="50000"/>
                    </a:schemeClr>
                  </a:solidFill>
                </a:rPr>
                <a:t>▶ </a:t>
              </a:r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Fostering Green </a:t>
              </a:r>
            </a:p>
            <a:p>
              <a:pPr algn="just"/>
              <a:r>
                <a:rPr lang="en-US" altLang="ko-KR" sz="1200" dirty="0">
                  <a:solidFill>
                    <a:schemeClr val="tx2">
                      <a:lumMod val="50000"/>
                    </a:schemeClr>
                  </a:solidFill>
                </a:rPr>
                <a:t>    Industry</a:t>
              </a:r>
              <a:endParaRPr lang="ko-KR" altLang="en-US" sz="12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모서리가 둥근 직사각형 27"/>
            <p:cNvSpPr/>
            <p:nvPr/>
          </p:nvSpPr>
          <p:spPr>
            <a:xfrm>
              <a:off x="767256" y="3321296"/>
              <a:ext cx="10773104" cy="872358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8" name="모서리가 둥근 직사각형 7"/>
            <p:cNvSpPr/>
            <p:nvPr/>
          </p:nvSpPr>
          <p:spPr>
            <a:xfrm>
              <a:off x="809296" y="3468413"/>
              <a:ext cx="2522483" cy="63062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Green Growth </a:t>
              </a:r>
            </a:p>
            <a:p>
              <a:pPr algn="ctr"/>
              <a:r>
                <a:rPr lang="en-US" altLang="ko-KR" sz="1200" dirty="0"/>
                <a:t>Strategy</a:t>
              </a:r>
              <a:endParaRPr lang="ko-KR" altLang="en-US" sz="1200" dirty="0"/>
            </a:p>
          </p:txBody>
        </p:sp>
        <p:sp>
          <p:nvSpPr>
            <p:cNvPr id="21" name="모서리가 둥근 직사각형 15"/>
            <p:cNvSpPr/>
            <p:nvPr/>
          </p:nvSpPr>
          <p:spPr>
            <a:xfrm>
              <a:off x="3463160" y="3431628"/>
              <a:ext cx="2522483" cy="63062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Climate Change Countermeasure</a:t>
              </a:r>
              <a:endParaRPr lang="ko-KR" altLang="en-US" sz="1200" dirty="0"/>
            </a:p>
          </p:txBody>
        </p:sp>
        <p:sp>
          <p:nvSpPr>
            <p:cNvPr id="22" name="모서리가 둥근 직사각형 16"/>
            <p:cNvSpPr/>
            <p:nvPr/>
          </p:nvSpPr>
          <p:spPr>
            <a:xfrm>
              <a:off x="6285186" y="3457903"/>
              <a:ext cx="2522483" cy="63062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Energy</a:t>
              </a:r>
              <a:endParaRPr lang="ko-KR" altLang="en-US" sz="1200" dirty="0"/>
            </a:p>
          </p:txBody>
        </p:sp>
        <p:sp>
          <p:nvSpPr>
            <p:cNvPr id="23" name="모서리가 둥근 직사각형 17"/>
            <p:cNvSpPr/>
            <p:nvPr/>
          </p:nvSpPr>
          <p:spPr>
            <a:xfrm>
              <a:off x="8918028" y="3442138"/>
              <a:ext cx="2522483" cy="630620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/>
                <a:t>Green Technology</a:t>
              </a:r>
            </a:p>
            <a:p>
              <a:pPr algn="ctr"/>
              <a:r>
                <a:rPr lang="en-US" altLang="ko-KR" sz="1200" dirty="0"/>
                <a:t>Industries</a:t>
              </a:r>
              <a:endParaRPr lang="ko-KR" altLang="en-US" sz="1200" dirty="0"/>
            </a:p>
          </p:txBody>
        </p:sp>
        <p:sp>
          <p:nvSpPr>
            <p:cNvPr id="24" name="직사각형 28"/>
            <p:cNvSpPr/>
            <p:nvPr/>
          </p:nvSpPr>
          <p:spPr>
            <a:xfrm>
              <a:off x="882869" y="2900855"/>
              <a:ext cx="2207172" cy="33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solidFill>
                    <a:schemeClr val="tx1"/>
                  </a:solidFill>
                </a:rPr>
                <a:t>subcommittees</a:t>
              </a:r>
              <a:endParaRPr lang="ko-KR" altLang="en-US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꺾인 연결선 35"/>
            <p:cNvCxnSpPr>
              <a:stCxn id="10" idx="2"/>
              <a:endCxn id="16" idx="0"/>
            </p:cNvCxnSpPr>
            <p:nvPr/>
          </p:nvCxnSpPr>
          <p:spPr>
            <a:xfrm rot="16200000" flipH="1">
              <a:off x="5397050" y="2564538"/>
              <a:ext cx="1334840" cy="178675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37"/>
            <p:cNvCxnSpPr/>
            <p:nvPr/>
          </p:nvCxnSpPr>
          <p:spPr>
            <a:xfrm flipV="1">
              <a:off x="6190593" y="2719553"/>
              <a:ext cx="1891861" cy="26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ítulo 1"/>
          <p:cNvSpPr txBox="1">
            <a:spLocks/>
          </p:cNvSpPr>
          <p:nvPr/>
        </p:nvSpPr>
        <p:spPr>
          <a:xfrm>
            <a:off x="2980500" y="127158"/>
            <a:ext cx="5841534" cy="5593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C00000"/>
                </a:solidFill>
              </a:rPr>
              <a:t>Aspectos institucionales</a:t>
            </a:r>
          </a:p>
        </p:txBody>
      </p:sp>
    </p:spTree>
    <p:extLst>
      <p:ext uri="{BB962C8B-B14F-4D97-AF65-F5344CB8AC3E}">
        <p14:creationId xmlns:p14="http://schemas.microsoft.com/office/powerpoint/2010/main" val="171034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/>
          <p:cNvSpPr txBox="1">
            <a:spLocks/>
          </p:cNvSpPr>
          <p:nvPr/>
        </p:nvSpPr>
        <p:spPr>
          <a:xfrm>
            <a:off x="279744" y="148612"/>
            <a:ext cx="11609060" cy="5593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600" b="1" dirty="0">
                <a:solidFill>
                  <a:srgbClr val="A4091F"/>
                </a:solidFill>
                <a:latin typeface="Futura Std Book" pitchFamily="34" charset="0"/>
              </a:rPr>
              <a:t>Enfoque de la política</a:t>
            </a:r>
          </a:p>
        </p:txBody>
      </p:sp>
      <p:sp>
        <p:nvSpPr>
          <p:cNvPr id="20" name="Shape 97"/>
          <p:cNvSpPr txBox="1"/>
          <p:nvPr/>
        </p:nvSpPr>
        <p:spPr>
          <a:xfrm>
            <a:off x="87255" y="6453695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Misión de Crecimiento Verde</a:t>
            </a:r>
            <a:r>
              <a:rPr lang="x-none" sz="10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baseline="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 Junio</a:t>
            </a:r>
            <a:r>
              <a:rPr lang="es-ES_tradnl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모서리가 둥근 직사각형 8"/>
          <p:cNvSpPr/>
          <p:nvPr/>
        </p:nvSpPr>
        <p:spPr>
          <a:xfrm>
            <a:off x="2446532" y="1044621"/>
            <a:ext cx="4419600" cy="9465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/>
              <a:t>Become World’s 7</a:t>
            </a:r>
            <a:r>
              <a:rPr lang="en-US" altLang="ko-KR" sz="2000" baseline="30000" dirty="0"/>
              <a:t>th</a:t>
            </a:r>
            <a:r>
              <a:rPr lang="en-US" altLang="ko-KR" sz="2000" dirty="0"/>
              <a:t> Largest Green Economic Power by 2030, and 5</a:t>
            </a:r>
            <a:r>
              <a:rPr lang="en-US" altLang="ko-KR" sz="2000" baseline="30000" dirty="0"/>
              <a:t>th</a:t>
            </a:r>
            <a:r>
              <a:rPr lang="en-US" altLang="ko-KR" sz="2000" dirty="0"/>
              <a:t> Largest by 2050</a:t>
            </a:r>
            <a:endParaRPr lang="ko-KR" altLang="en-US" sz="2000" dirty="0"/>
          </a:p>
        </p:txBody>
      </p:sp>
      <p:sp>
        <p:nvSpPr>
          <p:cNvPr id="12" name="모서리가 둥근 직사각형 10"/>
          <p:cNvSpPr/>
          <p:nvPr/>
        </p:nvSpPr>
        <p:spPr>
          <a:xfrm>
            <a:off x="612287" y="2450936"/>
            <a:ext cx="1772796" cy="94404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Mitigation of Climate Change and Enhancement of Energy Security</a:t>
            </a:r>
            <a:endParaRPr lang="ko-KR" altLang="en-US" sz="1600" dirty="0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669973" y="4864022"/>
            <a:ext cx="1776559" cy="118666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Improvement in the Quality of Life &amp; Enhancement of Int. Standing</a:t>
            </a:r>
            <a:endParaRPr lang="ko-KR" altLang="en-US" sz="16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508349" y="2437033"/>
            <a:ext cx="4458507" cy="10959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</a:rPr>
              <a:t>Effective reduction of Greenhouse Gas Emissions</a:t>
            </a:r>
          </a:p>
          <a:p>
            <a:pPr marL="342900" indent="-342900">
              <a:buAutoNum type="arabicParenR"/>
            </a:pP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</a:rPr>
              <a:t>Reduction of the Use of Fossil Fuels </a:t>
            </a:r>
          </a:p>
          <a:p>
            <a:pPr marL="342900" indent="-342900">
              <a:buAutoNum type="arabicParenR"/>
            </a:pPr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</a:rPr>
              <a:t>Enhancement of the Capacity to Adapt to Climate Change</a:t>
            </a:r>
            <a:endParaRPr lang="ko-KR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545333" y="4962915"/>
            <a:ext cx="4421523" cy="10895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</a:rPr>
              <a:t>8)   Creation of Green Homeland and Transportation</a:t>
            </a:r>
          </a:p>
          <a:p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</a:rPr>
              <a:t>9)   Green Life Revolution</a:t>
            </a:r>
          </a:p>
          <a:p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</a:rPr>
              <a:t>10) Becoming a role model for the international community</a:t>
            </a:r>
            <a:endParaRPr lang="ko-KR" altLang="en-US" sz="15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모서리가 둥근 직사각형 16"/>
          <p:cNvSpPr/>
          <p:nvPr/>
        </p:nvSpPr>
        <p:spPr>
          <a:xfrm>
            <a:off x="2570124" y="3587433"/>
            <a:ext cx="4396732" cy="13431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500" dirty="0"/>
          </a:p>
          <a:p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</a:rPr>
              <a:t>4)   Development of Green Technology for the Creation of New Growth Engines</a:t>
            </a:r>
          </a:p>
          <a:p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</a:rPr>
              <a:t>5)   Greening of Traditionally-Supported Industries and Nurturing of Green Industries</a:t>
            </a:r>
          </a:p>
          <a:p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</a:rPr>
              <a:t>6)   Advancement of Industrial Structure</a:t>
            </a:r>
          </a:p>
          <a:p>
            <a:r>
              <a:rPr lang="en-US" altLang="ko-KR" sz="1500" dirty="0">
                <a:solidFill>
                  <a:schemeClr val="tx2">
                    <a:lumMod val="50000"/>
                  </a:schemeClr>
                </a:solidFill>
              </a:rPr>
              <a:t>7)   Laying the foundation for the Green Economy</a:t>
            </a:r>
          </a:p>
          <a:p>
            <a:pPr algn="ctr"/>
            <a:endParaRPr lang="en-US" altLang="ko-KR" sz="1500" dirty="0"/>
          </a:p>
        </p:txBody>
      </p:sp>
      <p:sp>
        <p:nvSpPr>
          <p:cNvPr id="21" name="모서리가 둥근 직사각형 12"/>
          <p:cNvSpPr/>
          <p:nvPr/>
        </p:nvSpPr>
        <p:spPr>
          <a:xfrm>
            <a:off x="612287" y="3888139"/>
            <a:ext cx="1777501" cy="67177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Creation of New Growth Engine</a:t>
            </a:r>
            <a:r>
              <a:rPr lang="en-US" altLang="ko-KR" dirty="0"/>
              <a:t>s</a:t>
            </a:r>
            <a:endParaRPr lang="ko-KR" altLang="en-US" dirty="0"/>
          </a:p>
        </p:txBody>
      </p:sp>
      <p:sp>
        <p:nvSpPr>
          <p:cNvPr id="22" name="모서리가 둥근 직사각형 10"/>
          <p:cNvSpPr/>
          <p:nvPr/>
        </p:nvSpPr>
        <p:spPr>
          <a:xfrm>
            <a:off x="1498685" y="860552"/>
            <a:ext cx="1295532" cy="41972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altLang="ko-KR" sz="2800" dirty="0"/>
              <a:t>VISIÓN</a:t>
            </a:r>
          </a:p>
        </p:txBody>
      </p:sp>
      <p:sp>
        <p:nvSpPr>
          <p:cNvPr id="23" name="모서리가 둥근 직사각형 10"/>
          <p:cNvSpPr/>
          <p:nvPr/>
        </p:nvSpPr>
        <p:spPr>
          <a:xfrm>
            <a:off x="35057" y="2031989"/>
            <a:ext cx="1463628" cy="41972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altLang="ko-KR" sz="2000" dirty="0"/>
              <a:t>Estrategias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7086598" y="428305"/>
            <a:ext cx="492547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CV es visto preponderantemente como un motor de crecimiento verde, a través de industrias verdes y creativas </a:t>
            </a:r>
          </a:p>
          <a:p>
            <a:pPr marL="285750" indent="-285750">
              <a:spcBef>
                <a:spcPts val="600"/>
              </a:spcBef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Hay una visión de largo plazo</a:t>
            </a:r>
          </a:p>
          <a:p>
            <a:pPr marL="285750" indent="-285750">
              <a:spcBef>
                <a:spcPts val="600"/>
              </a:spcBef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formulación e implementación de política se hace en sinergia Estado- Sector Privado-Academia </a:t>
            </a: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671002499"/>
              </p:ext>
            </p:extLst>
          </p:nvPr>
        </p:nvGraphicFramePr>
        <p:xfrm>
          <a:off x="6606720" y="4270493"/>
          <a:ext cx="6088743" cy="2474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" name="Rectángulo 23"/>
          <p:cNvSpPr/>
          <p:nvPr/>
        </p:nvSpPr>
        <p:spPr>
          <a:xfrm>
            <a:off x="7323083" y="3529063"/>
            <a:ext cx="46560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LOS PILARES DE LA IMPLEMENTACIÓN: </a:t>
            </a:r>
          </a:p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TRIÁNGULO VERDE” </a:t>
            </a:r>
            <a:endParaRPr lang="es-CO" b="1" dirty="0"/>
          </a:p>
        </p:txBody>
      </p:sp>
      <p:sp>
        <p:nvSpPr>
          <p:cNvPr id="19" name="Título 1"/>
          <p:cNvSpPr txBox="1">
            <a:spLocks/>
          </p:cNvSpPr>
          <p:nvPr/>
        </p:nvSpPr>
        <p:spPr>
          <a:xfrm>
            <a:off x="493778" y="49972"/>
            <a:ext cx="5841534" cy="5593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C00000"/>
                </a:solidFill>
              </a:rPr>
              <a:t>Enfoque de política</a:t>
            </a:r>
          </a:p>
        </p:txBody>
      </p:sp>
    </p:spTree>
    <p:extLst>
      <p:ext uri="{BB962C8B-B14F-4D97-AF65-F5344CB8AC3E}">
        <p14:creationId xmlns:p14="http://schemas.microsoft.com/office/powerpoint/2010/main" val="261424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/>
          <p:cNvSpPr txBox="1">
            <a:spLocks/>
          </p:cNvSpPr>
          <p:nvPr/>
        </p:nvSpPr>
        <p:spPr>
          <a:xfrm>
            <a:off x="279744" y="148612"/>
            <a:ext cx="11609060" cy="5593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600" b="1" dirty="0">
                <a:solidFill>
                  <a:srgbClr val="A4091F"/>
                </a:solidFill>
                <a:latin typeface="Futura Std Book" pitchFamily="34" charset="0"/>
              </a:rPr>
              <a:t>Lecciones generales</a:t>
            </a:r>
          </a:p>
        </p:txBody>
      </p:sp>
      <p:pic>
        <p:nvPicPr>
          <p:cNvPr id="19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3093" y="6162791"/>
            <a:ext cx="2203849" cy="630301"/>
          </a:xfrm>
          <a:prstGeom prst="rect">
            <a:avLst/>
          </a:prstGeom>
        </p:spPr>
      </p:pic>
      <p:sp>
        <p:nvSpPr>
          <p:cNvPr id="20" name="Shape 97"/>
          <p:cNvSpPr txBox="1"/>
          <p:nvPr/>
        </p:nvSpPr>
        <p:spPr>
          <a:xfrm>
            <a:off x="87255" y="6453695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Misión de Crecimiento Verde</a:t>
            </a:r>
            <a:r>
              <a:rPr lang="x-none" sz="10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baseline="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 Junio</a:t>
            </a:r>
            <a:r>
              <a:rPr lang="es-ES_tradnl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429762" y="880107"/>
            <a:ext cx="1098935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Es trascendental el liderazgo político para concertar con sectores e implementar</a:t>
            </a: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Se requiere mucho pragmatismo y un enfoque altamente basado en ciencia y tecnología</a:t>
            </a: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Es fundamental los aspectos de capital humano y la promoción de las competencias laborales y el conocimiento requerido para la transformación económica</a:t>
            </a: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Hay una identificación y priorización de las tecnologías y sectores específicos que permitirán el tránsito a un modelo de crecimiento verde:</a:t>
            </a:r>
          </a:p>
          <a:p>
            <a:pPr marL="742950" lvl="1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Energías sostenibles</a:t>
            </a:r>
          </a:p>
          <a:p>
            <a:pPr marL="742950" lvl="1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Gestión del agua (tratamiento, </a:t>
            </a:r>
            <a:r>
              <a:rPr lang="es-CO" sz="2000" dirty="0" err="1">
                <a:latin typeface="Arial" panose="020B0604020202020204" pitchFamily="34" charset="0"/>
                <a:cs typeface="Arial" panose="020B0604020202020204" pitchFamily="34" charset="0"/>
              </a:rPr>
              <a:t>reuso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742950" lvl="1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Urbanismo ecológico </a:t>
            </a: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Clr>
                <a:srgbClr val="A4091F"/>
              </a:buClr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A través de políticas progresivas y coherentes, Corea está haciendo el tránsito hacia una economía circular, en la que se aprovechan (o gestionan adecuadamente) la gran parte de los residuos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980500" y="127158"/>
            <a:ext cx="5841534" cy="5593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3121749" y="179199"/>
            <a:ext cx="5841534" cy="5593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C00000"/>
                </a:solidFill>
              </a:rPr>
              <a:t>Principales lecciones</a:t>
            </a:r>
          </a:p>
        </p:txBody>
      </p:sp>
    </p:spTree>
    <p:extLst>
      <p:ext uri="{BB962C8B-B14F-4D97-AF65-F5344CB8AC3E}">
        <p14:creationId xmlns:p14="http://schemas.microsoft.com/office/powerpoint/2010/main" val="60469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564" y="0"/>
            <a:ext cx="10287000" cy="6858000"/>
          </a:xfrm>
          <a:prstGeom prst="rect">
            <a:avLst/>
          </a:prstGeom>
        </p:spPr>
      </p:pic>
      <p:sp>
        <p:nvSpPr>
          <p:cNvPr id="26" name="8 Rectángulo"/>
          <p:cNvSpPr/>
          <p:nvPr/>
        </p:nvSpPr>
        <p:spPr>
          <a:xfrm>
            <a:off x="-24681" y="0"/>
            <a:ext cx="7318957" cy="502619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 flipH="1">
            <a:off x="5679028" y="-5952"/>
            <a:ext cx="6512971" cy="6863952"/>
          </a:xfrm>
          <a:custGeom>
            <a:avLst/>
            <a:gdLst>
              <a:gd name="connsiteX0" fmla="*/ 0 w 6512971"/>
              <a:gd name="connsiteY0" fmla="*/ 0 h 6858000"/>
              <a:gd name="connsiteX1" fmla="*/ 5853797 w 6512971"/>
              <a:gd name="connsiteY1" fmla="*/ 0 h 6858000"/>
              <a:gd name="connsiteX2" fmla="*/ 5788922 w 6512971"/>
              <a:gd name="connsiteY2" fmla="*/ 126667 h 6858000"/>
              <a:gd name="connsiteX3" fmla="*/ 5155530 w 6512971"/>
              <a:gd name="connsiteY3" fmla="*/ 2911363 h 6858000"/>
              <a:gd name="connsiteX4" fmla="*/ 6431581 w 6512971"/>
              <a:gd name="connsiteY4" fmla="*/ 6754429 h 6858000"/>
              <a:gd name="connsiteX5" fmla="*/ 6512971 w 6512971"/>
              <a:gd name="connsiteY5" fmla="*/ 6858000 h 6858000"/>
              <a:gd name="connsiteX6" fmla="*/ 0 w 65129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2971" h="6858000">
                <a:moveTo>
                  <a:pt x="0" y="0"/>
                </a:moveTo>
                <a:lnTo>
                  <a:pt x="5853797" y="0"/>
                </a:lnTo>
                <a:lnTo>
                  <a:pt x="5788922" y="126667"/>
                </a:lnTo>
                <a:cubicBezTo>
                  <a:pt x="5383006" y="969080"/>
                  <a:pt x="5155530" y="1913657"/>
                  <a:pt x="5155530" y="2911363"/>
                </a:cubicBezTo>
                <a:cubicBezTo>
                  <a:pt x="5155530" y="4352495"/>
                  <a:pt x="5630139" y="5682776"/>
                  <a:pt x="6431581" y="6754429"/>
                </a:cubicBezTo>
                <a:lnTo>
                  <a:pt x="651297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847" y="539141"/>
            <a:ext cx="4267200" cy="139598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187994" y="6030627"/>
            <a:ext cx="2513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</a:rPr>
              <a:t>www.</a:t>
            </a:r>
            <a:r>
              <a:rPr lang="x-none" sz="2400" dirty="0">
                <a:solidFill>
                  <a:srgbClr val="B81C28"/>
                </a:solidFill>
                <a:latin typeface="Futura Std Book" panose="020B0502020204020303" pitchFamily="34" charset="0"/>
              </a:rPr>
              <a:t>dnp</a:t>
            </a:r>
            <a:r>
              <a:rPr lang="x-non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</a:rPr>
              <a:t>.gov.co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1660" y="6369181"/>
            <a:ext cx="3077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Fuente: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Shutterstock</a:t>
            </a:r>
            <a:endParaRPr lang="es-ES_tradnl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85487" y="1413430"/>
            <a:ext cx="4250795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s-CO" sz="3200" dirty="0">
                <a:solidFill>
                  <a:schemeClr val="bg1"/>
                </a:solidFill>
              </a:rPr>
              <a:t>Energía</a:t>
            </a:r>
            <a:endParaRPr lang="es-ES" sz="32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4853223" y="1000820"/>
            <a:ext cx="1686522" cy="1686523"/>
            <a:chOff x="1988797" y="667262"/>
            <a:chExt cx="2436787" cy="2436788"/>
          </a:xfrm>
        </p:grpSpPr>
        <p:sp>
          <p:nvSpPr>
            <p:cNvPr id="27" name="Oval 26"/>
            <p:cNvSpPr/>
            <p:nvPr/>
          </p:nvSpPr>
          <p:spPr>
            <a:xfrm>
              <a:off x="1988797" y="667262"/>
              <a:ext cx="2436787" cy="24367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95609" y="954631"/>
              <a:ext cx="1017237" cy="19121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0" dirty="0">
                  <a:solidFill>
                    <a:srgbClr val="FFC000"/>
                  </a:solidFill>
                </a:rPr>
                <a:t>2</a:t>
              </a:r>
            </a:p>
          </p:txBody>
        </p:sp>
      </p:grpSp>
      <p:sp>
        <p:nvSpPr>
          <p:cNvPr id="29" name="Shape 55"/>
          <p:cNvSpPr txBox="1"/>
          <p:nvPr/>
        </p:nvSpPr>
        <p:spPr>
          <a:xfrm>
            <a:off x="7011674" y="3753141"/>
            <a:ext cx="5273237" cy="505813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es-CO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Catalina Rueda</a:t>
            </a:r>
          </a:p>
          <a:p>
            <a:pPr algn="ctr"/>
            <a:r>
              <a:rPr lang="es-CO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Subdirectora de Minas y Energía</a:t>
            </a:r>
            <a:endParaRPr lang="x-none" sz="2400" dirty="0">
              <a:solidFill>
                <a:srgbClr val="A4091F"/>
              </a:solidFill>
              <a:latin typeface="Futura Std Medium" charset="0"/>
              <a:ea typeface="Futura Std Medium" charset="0"/>
              <a:cs typeface="Futura Std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17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917" y="66288"/>
            <a:ext cx="11613596" cy="559387"/>
          </a:xfrm>
        </p:spPr>
        <p:txBody>
          <a:bodyPr/>
          <a:lstStyle/>
          <a:p>
            <a:r>
              <a:rPr lang="es-ES" dirty="0"/>
              <a:t>Diversificación de la matriz energética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1399333" y="4640105"/>
            <a:ext cx="3989096" cy="10156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s-ES" b="0" dirty="0">
                <a:solidFill>
                  <a:schemeClr val="dk1"/>
                </a:solidFill>
                <a:latin typeface="+mj-lt"/>
                <a:cs typeface="Arial" panose="020B0604020202020204" pitchFamily="34" charset="0"/>
              </a:rPr>
              <a:t>Para Colombia el reto está en el </a:t>
            </a:r>
            <a:r>
              <a:rPr lang="es-ES" dirty="0">
                <a:solidFill>
                  <a:schemeClr val="dk1"/>
                </a:solidFill>
                <a:latin typeface="+mj-lt"/>
                <a:cs typeface="Arial" panose="020B0604020202020204" pitchFamily="34" charset="0"/>
              </a:rPr>
              <a:t>equilibrio entre la fiabilidad y sostenibilidad</a:t>
            </a:r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11"/>
          </p:nvPr>
        </p:nvSpPr>
        <p:spPr>
          <a:xfrm>
            <a:off x="8777353" y="5748101"/>
            <a:ext cx="3128108" cy="254527"/>
          </a:xfrm>
        </p:spPr>
        <p:txBody>
          <a:bodyPr/>
          <a:lstStyle/>
          <a:p>
            <a:r>
              <a:rPr lang="es-ES" dirty="0"/>
              <a:t>Fuente: UPME. Plan de Expansión Preliminar (2014)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815941" y="694215"/>
            <a:ext cx="4310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/>
              <a:t>Participación por tecnología en la Matriz Eléctrica colombiana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260112" y="3925560"/>
            <a:ext cx="53083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/>
              <a:t> Estimación de la entrada de capacidad (MW) de Fuentes</a:t>
            </a:r>
            <a:br>
              <a:rPr lang="es-ES" sz="1400" b="1" dirty="0"/>
            </a:br>
            <a:r>
              <a:rPr lang="es-ES" sz="1400" b="1" dirty="0"/>
              <a:t>No Convencionales de Energía</a:t>
            </a:r>
          </a:p>
        </p:txBody>
      </p:sp>
      <p:graphicFrame>
        <p:nvGraphicFramePr>
          <p:cNvPr id="12" name="11 Tabla"/>
          <p:cNvGraphicFramePr>
            <a:graphicFrameLocks noGrp="1"/>
          </p:cNvGraphicFramePr>
          <p:nvPr>
            <p:extLst/>
          </p:nvPr>
        </p:nvGraphicFramePr>
        <p:xfrm>
          <a:off x="6848484" y="1199133"/>
          <a:ext cx="4277849" cy="2589348"/>
        </p:xfrm>
        <a:graphic>
          <a:graphicData uri="http://schemas.openxmlformats.org/drawingml/2006/table">
            <a:tbl>
              <a:tblPr/>
              <a:tblGrid>
                <a:gridCol w="15349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83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045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6568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Tecnología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091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Generación Efectiva (MW)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091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Potencial de Generación (MW)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09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34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Hidráulica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11.501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58.000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34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Térmica Gas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1.620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9548"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Térmica Carbón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1.348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34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Líquidos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1.592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34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Gas - Líquidos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264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34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Eólica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29.500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34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Biomasa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93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93410"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16.436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O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87.500</a:t>
                      </a:r>
                    </a:p>
                  </a:txBody>
                  <a:tcPr marL="9525" marR="9525" marT="9525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1" name="Marcador de texto 13"/>
          <p:cNvSpPr txBox="1">
            <a:spLocks/>
          </p:cNvSpPr>
          <p:nvPr/>
        </p:nvSpPr>
        <p:spPr>
          <a:xfrm>
            <a:off x="8519114" y="3729756"/>
            <a:ext cx="3128108" cy="2545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Fuente</a:t>
            </a:r>
            <a:r>
              <a:rPr lang="es-ES"/>
              <a:t>: XM y UPME (2016)</a:t>
            </a:r>
            <a:endParaRPr lang="es-ES" dirty="0"/>
          </a:p>
        </p:txBody>
      </p:sp>
      <p:graphicFrame>
        <p:nvGraphicFramePr>
          <p:cNvPr id="15" name="Objeto 14"/>
          <p:cNvGraphicFramePr>
            <a:graphicFrameLocks noChangeAspect="1"/>
          </p:cNvGraphicFramePr>
          <p:nvPr>
            <p:extLst/>
          </p:nvPr>
        </p:nvGraphicFramePr>
        <p:xfrm>
          <a:off x="6260112" y="4448781"/>
          <a:ext cx="5454594" cy="1299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Worksheet" r:id="rId3" imgW="3819277" imgH="962098" progId="Excel.Sheet.12">
                  <p:embed/>
                </p:oleObj>
              </mc:Choice>
              <mc:Fallback>
                <p:oleObj name="Worksheet" r:id="rId3" imgW="3819277" imgH="962098" progId="Excel.Sheet.12">
                  <p:embed/>
                  <p:pic>
                    <p:nvPicPr>
                      <p:cNvPr id="15" name="Objeto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0112" y="4448781"/>
                        <a:ext cx="5454594" cy="129932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ángulo 15"/>
          <p:cNvSpPr/>
          <p:nvPr/>
        </p:nvSpPr>
        <p:spPr>
          <a:xfrm>
            <a:off x="165896" y="948099"/>
            <a:ext cx="35588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/>
              <a:t>Participación por tecnología en la Matriz Eléctrica coreana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864" y="1430768"/>
            <a:ext cx="3541904" cy="292391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9703" y="1471319"/>
            <a:ext cx="1944011" cy="2907917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4063371" y="961060"/>
            <a:ext cx="1896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/>
              <a:t>Tipos de tecnología</a:t>
            </a:r>
            <a:endParaRPr lang="es-CO" sz="1400"/>
          </a:p>
        </p:txBody>
      </p:sp>
    </p:spTree>
    <p:extLst>
      <p:ext uri="{BB962C8B-B14F-4D97-AF65-F5344CB8AC3E}">
        <p14:creationId xmlns:p14="http://schemas.microsoft.com/office/powerpoint/2010/main" val="35963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765" y="188758"/>
            <a:ext cx="11763366" cy="559387"/>
          </a:xfrm>
        </p:spPr>
        <p:txBody>
          <a:bodyPr/>
          <a:lstStyle/>
          <a:p>
            <a:r>
              <a:rPr lang="es-ES" dirty="0"/>
              <a:t>Aprovechamiento </a:t>
            </a:r>
            <a:r>
              <a:rPr lang="es-ES" sz="4000" dirty="0"/>
              <a:t>de</a:t>
            </a:r>
            <a:r>
              <a:rPr lang="es-ES" dirty="0"/>
              <a:t> los recursos disponibles para generación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>
          <a:xfrm>
            <a:off x="9134764" y="5811837"/>
            <a:ext cx="2854036" cy="254527"/>
          </a:xfrm>
        </p:spPr>
        <p:txBody>
          <a:bodyPr/>
          <a:lstStyle/>
          <a:p>
            <a:r>
              <a:rPr lang="es-CO" dirty="0"/>
              <a:t>Fuente: DNP. REDI Residuos Sólidos 2015</a:t>
            </a:r>
          </a:p>
        </p:txBody>
      </p:sp>
      <p:sp>
        <p:nvSpPr>
          <p:cNvPr id="6" name="4 Rectángulo"/>
          <p:cNvSpPr/>
          <p:nvPr/>
        </p:nvSpPr>
        <p:spPr>
          <a:xfrm>
            <a:off x="215615" y="5174910"/>
            <a:ext cx="5957933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s-CO" sz="1600" dirty="0">
                <a:latin typeface="+mj-lt"/>
                <a:cs typeface="Arial" panose="020B0604020202020204" pitchFamily="34" charset="0"/>
              </a:rPr>
              <a:t>Para Colombia el reto está en buscar que los precios de energía generada a partir de</a:t>
            </a:r>
            <a:r>
              <a:rPr lang="es-CO" sz="1600" b="1" dirty="0">
                <a:latin typeface="+mj-lt"/>
                <a:cs typeface="Arial" panose="020B0604020202020204" pitchFamily="34" charset="0"/>
              </a:rPr>
              <a:t> residuos sea competitivo </a:t>
            </a:r>
            <a:r>
              <a:rPr lang="es-CO" sz="1600" dirty="0">
                <a:latin typeface="+mj-lt"/>
                <a:cs typeface="Arial" panose="020B0604020202020204" pitchFamily="34" charset="0"/>
              </a:rPr>
              <a:t>frente al precio de las fuentes convencionales</a:t>
            </a:r>
          </a:p>
        </p:txBody>
      </p:sp>
      <p:graphicFrame>
        <p:nvGraphicFramePr>
          <p:cNvPr id="7" name="1 Gráfico"/>
          <p:cNvGraphicFramePr>
            <a:graphicFrameLocks/>
          </p:cNvGraphicFramePr>
          <p:nvPr>
            <p:extLst/>
          </p:nvPr>
        </p:nvGraphicFramePr>
        <p:xfrm>
          <a:off x="6345881" y="3439486"/>
          <a:ext cx="4568196" cy="26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ángulo redondeado 9"/>
          <p:cNvSpPr/>
          <p:nvPr/>
        </p:nvSpPr>
        <p:spPr>
          <a:xfrm>
            <a:off x="6173548" y="1240562"/>
            <a:ext cx="5185146" cy="2068080"/>
          </a:xfrm>
          <a:prstGeom prst="roundRect">
            <a:avLst>
              <a:gd name="adj" fmla="val 5512"/>
            </a:avLst>
          </a:prstGeom>
          <a:noFill/>
          <a:ln w="19050" cmpd="sng">
            <a:solidFill>
              <a:srgbClr val="A4091F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tx1"/>
                </a:solidFill>
              </a:rPr>
              <a:t>Generando energía a partir del biogás, es la manera más </a:t>
            </a:r>
            <a:r>
              <a:rPr lang="es-CO" sz="1400" b="1" dirty="0">
                <a:solidFill>
                  <a:schemeClr val="tx1"/>
                </a:solidFill>
              </a:rPr>
              <a:t>costo eficiente de reducción de GEI</a:t>
            </a:r>
            <a:endParaRPr lang="es-CO" sz="1400" dirty="0">
              <a:solidFill>
                <a:schemeClr val="tx1"/>
              </a:solidFill>
            </a:endParaRPr>
          </a:p>
          <a:p>
            <a:pPr algn="ctr"/>
            <a:endParaRPr lang="es-CO" sz="1400" dirty="0">
              <a:solidFill>
                <a:schemeClr val="tx1"/>
              </a:solidFill>
            </a:endParaRPr>
          </a:p>
          <a:p>
            <a:pPr algn="ctr"/>
            <a:r>
              <a:rPr lang="es-CO" sz="1400" dirty="0">
                <a:solidFill>
                  <a:schemeClr val="tx1"/>
                </a:solidFill>
              </a:rPr>
              <a:t>20 principales rellenos sanitarios ($273 mil millones de inversión) -&gt; se pueden obtener aprox. </a:t>
            </a:r>
          </a:p>
          <a:p>
            <a:pPr algn="ctr"/>
            <a:r>
              <a:rPr lang="es-CO" sz="1400" b="1" dirty="0">
                <a:solidFill>
                  <a:schemeClr val="tx1"/>
                </a:solidFill>
              </a:rPr>
              <a:t>515 </a:t>
            </a:r>
            <a:r>
              <a:rPr lang="es-CO" sz="1400" b="1" dirty="0" err="1">
                <a:solidFill>
                  <a:schemeClr val="tx1"/>
                </a:solidFill>
              </a:rPr>
              <a:t>GWh</a:t>
            </a:r>
            <a:r>
              <a:rPr lang="es-CO" sz="1400" b="1" dirty="0">
                <a:solidFill>
                  <a:schemeClr val="tx1"/>
                </a:solidFill>
              </a:rPr>
              <a:t>/año </a:t>
            </a:r>
            <a:r>
              <a:rPr lang="es-CO" sz="1400" dirty="0">
                <a:solidFill>
                  <a:schemeClr val="tx1"/>
                </a:solidFill>
              </a:rPr>
              <a:t>(1% Generación Total)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382" y="1545467"/>
            <a:ext cx="3657443" cy="3409033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3942825" y="1515317"/>
            <a:ext cx="178873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/>
              <a:t>La participación de generación con residuos sólidos y biomasa corresponde al </a:t>
            </a:r>
            <a:r>
              <a:rPr lang="es-ES" sz="1400" b="1" dirty="0"/>
              <a:t>84% </a:t>
            </a:r>
            <a:r>
              <a:rPr lang="es-ES" sz="1400" dirty="0"/>
              <a:t>de la generación renovable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653607" y="1007172"/>
            <a:ext cx="29209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400" b="1"/>
              <a:t>Participación FNCER por Fuente</a:t>
            </a:r>
          </a:p>
          <a:p>
            <a:pPr algn="ctr"/>
            <a:r>
              <a:rPr lang="es-ES" sz="1400" b="1" dirty="0"/>
              <a:t>Corea</a:t>
            </a:r>
            <a:endParaRPr lang="es-CO" sz="1400"/>
          </a:p>
        </p:txBody>
      </p:sp>
    </p:spTree>
    <p:extLst>
      <p:ext uri="{BB962C8B-B14F-4D97-AF65-F5344CB8AC3E}">
        <p14:creationId xmlns:p14="http://schemas.microsoft.com/office/powerpoint/2010/main" val="382291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Fortalecer la estrategia de eficiencia energética</a:t>
            </a:r>
          </a:p>
        </p:txBody>
      </p:sp>
      <p:sp>
        <p:nvSpPr>
          <p:cNvPr id="15" name="Marcador de texto 3"/>
          <p:cNvSpPr>
            <a:spLocks noGrp="1"/>
          </p:cNvSpPr>
          <p:nvPr>
            <p:ph type="body" sz="quarter" idx="11"/>
          </p:nvPr>
        </p:nvSpPr>
        <p:spPr>
          <a:xfrm>
            <a:off x="6465277" y="4956094"/>
            <a:ext cx="5726723" cy="254527"/>
          </a:xfrm>
        </p:spPr>
        <p:txBody>
          <a:bodyPr/>
          <a:lstStyle/>
          <a:p>
            <a:r>
              <a:rPr lang="es-ES" dirty="0"/>
              <a:t>Fuente: EY. Política de eficiencia energética para Colombia. 2015</a:t>
            </a:r>
          </a:p>
        </p:txBody>
      </p:sp>
      <p:graphicFrame>
        <p:nvGraphicFramePr>
          <p:cNvPr id="5" name="Gráfico 10"/>
          <p:cNvGraphicFramePr>
            <a:graphicFrameLocks/>
          </p:cNvGraphicFramePr>
          <p:nvPr>
            <p:extLst/>
          </p:nvPr>
        </p:nvGraphicFramePr>
        <p:xfrm>
          <a:off x="6425967" y="1875746"/>
          <a:ext cx="5570855" cy="3137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Rectángulo"/>
          <p:cNvSpPr/>
          <p:nvPr/>
        </p:nvSpPr>
        <p:spPr>
          <a:xfrm>
            <a:off x="6564655" y="884912"/>
            <a:ext cx="55279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A4091F"/>
              </a:buClr>
            </a:pPr>
            <a:r>
              <a:rPr lang="es-CO" dirty="0"/>
              <a:t>La meta de disminuir el 20% sectorial está basado en el desarrollo de estrategias de eficiencia energética</a:t>
            </a:r>
            <a:endParaRPr lang="es-ES" dirty="0"/>
          </a:p>
        </p:txBody>
      </p:sp>
      <p:sp>
        <p:nvSpPr>
          <p:cNvPr id="11" name="4 Rectángulo"/>
          <p:cNvSpPr/>
          <p:nvPr/>
        </p:nvSpPr>
        <p:spPr>
          <a:xfrm>
            <a:off x="468034" y="5382993"/>
            <a:ext cx="5957933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s-CO" sz="1600" dirty="0">
                <a:latin typeface="+mj-lt"/>
                <a:cs typeface="Arial" panose="020B0604020202020204" pitchFamily="34" charset="0"/>
              </a:rPr>
              <a:t>Para Colombia el reto está en generar un </a:t>
            </a:r>
            <a:r>
              <a:rPr lang="es-CO" sz="1600" b="1" dirty="0">
                <a:latin typeface="+mj-lt"/>
                <a:cs typeface="Arial" panose="020B0604020202020204" pitchFamily="34" charset="0"/>
              </a:rPr>
              <a:t>mercado de eficiencia energética y de servicios energéticos </a:t>
            </a:r>
            <a:r>
              <a:rPr lang="es-CO" sz="1600" b="1" dirty="0">
                <a:cs typeface="Arial" panose="020B0604020202020204" pitchFamily="34" charset="0"/>
              </a:rPr>
              <a:t>(ESCO)</a:t>
            </a:r>
            <a:endParaRPr lang="es-CO" sz="16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Redondear rectángulo de esquina del mismo lado 11"/>
          <p:cNvSpPr/>
          <p:nvPr/>
        </p:nvSpPr>
        <p:spPr>
          <a:xfrm rot="16200000">
            <a:off x="10544481" y="4877860"/>
            <a:ext cx="568760" cy="1369287"/>
          </a:xfrm>
          <a:prstGeom prst="round2SameRect">
            <a:avLst>
              <a:gd name="adj1" fmla="val 0"/>
              <a:gd name="adj2" fmla="val 15828"/>
            </a:avLst>
          </a:prstGeom>
          <a:gradFill flip="none" rotWithShape="1">
            <a:gsLst>
              <a:gs pos="0">
                <a:srgbClr val="A4091F"/>
              </a:gs>
              <a:gs pos="100000">
                <a:srgbClr val="800000"/>
              </a:gs>
            </a:gsLst>
            <a:lin ang="108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" sz="2400" b="1" spc="-150" dirty="0"/>
              <a:t>$15</a:t>
            </a:r>
          </a:p>
          <a:p>
            <a:pPr algn="ctr"/>
            <a:r>
              <a:rPr lang="es-ES" sz="1050" dirty="0"/>
              <a:t>Billones anuales</a:t>
            </a:r>
          </a:p>
        </p:txBody>
      </p:sp>
      <p:sp>
        <p:nvSpPr>
          <p:cNvPr id="13" name="Redondear rectángulo de esquina del mismo lado 12"/>
          <p:cNvSpPr/>
          <p:nvPr/>
        </p:nvSpPr>
        <p:spPr>
          <a:xfrm rot="16200000">
            <a:off x="8345233" y="4047901"/>
            <a:ext cx="568760" cy="3029208"/>
          </a:xfrm>
          <a:prstGeom prst="round2SameRect">
            <a:avLst>
              <a:gd name="adj1" fmla="val 11512"/>
              <a:gd name="adj2" fmla="val 0"/>
            </a:avLst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" sz="1400" dirty="0"/>
              <a:t>Potencial de Eficiencia Energética  en Colombia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1068081" y="1212905"/>
            <a:ext cx="4379408" cy="3997716"/>
            <a:chOff x="1068081" y="1212905"/>
            <a:chExt cx="4379408" cy="3997716"/>
          </a:xfrm>
        </p:grpSpPr>
        <p:grpSp>
          <p:nvGrpSpPr>
            <p:cNvPr id="9" name="Grupo 8"/>
            <p:cNvGrpSpPr/>
            <p:nvPr/>
          </p:nvGrpSpPr>
          <p:grpSpPr>
            <a:xfrm>
              <a:off x="1068081" y="1212905"/>
              <a:ext cx="4379408" cy="3997716"/>
              <a:chOff x="1068081" y="1212905"/>
              <a:chExt cx="4379408" cy="3997716"/>
            </a:xfrm>
          </p:grpSpPr>
          <p:pic>
            <p:nvPicPr>
              <p:cNvPr id="2" name="Imagen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8081" y="1212905"/>
                <a:ext cx="4379408" cy="3997716"/>
              </a:xfrm>
              <a:prstGeom prst="rect">
                <a:avLst/>
              </a:prstGeom>
            </p:spPr>
          </p:pic>
          <p:sp>
            <p:nvSpPr>
              <p:cNvPr id="3" name="Rectángulo 2"/>
              <p:cNvSpPr/>
              <p:nvPr/>
            </p:nvSpPr>
            <p:spPr>
              <a:xfrm>
                <a:off x="4085617" y="1215957"/>
                <a:ext cx="1352145" cy="10797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dirty="0"/>
              </a:p>
            </p:txBody>
          </p:sp>
        </p:grpSp>
        <p:sp>
          <p:nvSpPr>
            <p:cNvPr id="14" name="Rectángulo 13"/>
            <p:cNvSpPr/>
            <p:nvPr/>
          </p:nvSpPr>
          <p:spPr>
            <a:xfrm>
              <a:off x="4075890" y="2869035"/>
              <a:ext cx="1361872" cy="6543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</p:spTree>
    <p:extLst>
      <p:ext uri="{BB962C8B-B14F-4D97-AF65-F5344CB8AC3E}">
        <p14:creationId xmlns:p14="http://schemas.microsoft.com/office/powerpoint/2010/main" val="404602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298" y="68342"/>
            <a:ext cx="11613596" cy="559387"/>
          </a:xfrm>
        </p:spPr>
        <p:txBody>
          <a:bodyPr/>
          <a:lstStyle/>
          <a:p>
            <a:r>
              <a:rPr lang="es-ES" sz="3500" dirty="0"/>
              <a:t>Principales retos</a:t>
            </a:r>
          </a:p>
        </p:txBody>
      </p:sp>
      <p:grpSp>
        <p:nvGrpSpPr>
          <p:cNvPr id="9" name="Agrupar 8"/>
          <p:cNvGrpSpPr/>
          <p:nvPr/>
        </p:nvGrpSpPr>
        <p:grpSpPr>
          <a:xfrm>
            <a:off x="393432" y="748145"/>
            <a:ext cx="11410462" cy="4198998"/>
            <a:chOff x="429846" y="1409789"/>
            <a:chExt cx="11410462" cy="4198998"/>
          </a:xfrm>
        </p:grpSpPr>
        <p:sp>
          <p:nvSpPr>
            <p:cNvPr id="5" name="Pentágono 4"/>
            <p:cNvSpPr/>
            <p:nvPr/>
          </p:nvSpPr>
          <p:spPr>
            <a:xfrm>
              <a:off x="5972586" y="1409789"/>
              <a:ext cx="5789568" cy="508285"/>
            </a:xfrm>
            <a:prstGeom prst="homePlate">
              <a:avLst>
                <a:gd name="adj" fmla="val 0"/>
              </a:avLst>
            </a:prstGeom>
            <a:gradFill flip="none" rotWithShape="1">
              <a:gsLst>
                <a:gs pos="0">
                  <a:srgbClr val="A4091F"/>
                </a:gs>
                <a:gs pos="100000">
                  <a:srgbClr val="80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88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Colombia</a:t>
              </a:r>
            </a:p>
          </p:txBody>
        </p:sp>
        <p:sp>
          <p:nvSpPr>
            <p:cNvPr id="6" name="Pentágono 5"/>
            <p:cNvSpPr/>
            <p:nvPr/>
          </p:nvSpPr>
          <p:spPr>
            <a:xfrm>
              <a:off x="429846" y="1409789"/>
              <a:ext cx="5889323" cy="508285"/>
            </a:xfrm>
            <a:prstGeom prst="homePlat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Corea del Sur</a:t>
              </a:r>
            </a:p>
          </p:txBody>
        </p:sp>
        <p:sp>
          <p:nvSpPr>
            <p:cNvPr id="7" name="Rectángulo 6"/>
            <p:cNvSpPr/>
            <p:nvPr/>
          </p:nvSpPr>
          <p:spPr>
            <a:xfrm>
              <a:off x="439615" y="1946246"/>
              <a:ext cx="5529385" cy="36625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4472C4">
                    <a:lumMod val="75000"/>
                  </a:srgbClr>
                </a:buClr>
                <a:buSzTx/>
                <a:buFont typeface="Arial"/>
                <a:buChar char="•"/>
                <a:tabLst/>
                <a:defRPr/>
              </a:pPr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El principal reto en materia energética es disminuir superar</a:t>
              </a:r>
              <a:r>
                <a:rPr kumimoji="0" lang="es-ES" sz="16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 de la </a:t>
              </a:r>
              <a:r>
                <a:rPr kumimoji="0" lang="es-ES" sz="16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dependencia de importaciones </a:t>
              </a:r>
              <a:r>
                <a:rPr kumimoji="0" lang="es-ES" sz="16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para la generación de energía (95.2%)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4472C4">
                    <a:lumMod val="75000"/>
                  </a:srgbClr>
                </a:buClr>
                <a:buSzTx/>
                <a:buFont typeface="Arial"/>
                <a:buChar char="•"/>
                <a:tabLst/>
                <a:defRPr/>
              </a:pPr>
              <a:r>
                <a:rPr lang="es-ES" sz="1600" dirty="0">
                  <a:solidFill>
                    <a:prstClr val="black"/>
                  </a:solidFill>
                  <a:latin typeface="Futura Std Book"/>
                </a:rPr>
                <a:t>La eficiencia energética es concebida como un instrumento para </a:t>
              </a:r>
              <a:r>
                <a:rPr lang="es-ES" sz="1600" b="1" dirty="0">
                  <a:solidFill>
                    <a:prstClr val="black"/>
                  </a:solidFill>
                  <a:latin typeface="Futura Std Book"/>
                </a:rPr>
                <a:t>disminuir la generación de energía </a:t>
              </a:r>
              <a:r>
                <a:rPr lang="es-ES" sz="1600" dirty="0">
                  <a:solidFill>
                    <a:prstClr val="black"/>
                  </a:solidFill>
                  <a:latin typeface="Futura Std Book"/>
                </a:rPr>
                <a:t>(no tienen mercado </a:t>
              </a:r>
              <a:r>
                <a:rPr lang="es-ES" sz="1600" dirty="0" err="1">
                  <a:solidFill>
                    <a:prstClr val="black"/>
                  </a:solidFill>
                  <a:latin typeface="Futura Std Book"/>
                </a:rPr>
                <a:t>intradiario</a:t>
              </a:r>
              <a:r>
                <a:rPr lang="es-ES" sz="1600" dirty="0">
                  <a:solidFill>
                    <a:prstClr val="black"/>
                  </a:solidFill>
                  <a:latin typeface="Futura Std Book"/>
                </a:rPr>
                <a:t> o de respuesta de la demanda)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4472C4">
                    <a:lumMod val="75000"/>
                  </a:srgbClr>
                </a:buClr>
                <a:buSzTx/>
                <a:buFont typeface="Arial"/>
                <a:buChar char="•"/>
                <a:tabLst/>
                <a:defRPr/>
              </a:pPr>
              <a:r>
                <a:rPr kumimoji="0" lang="es-ES" sz="16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La meta a 2020 es contar </a:t>
              </a:r>
              <a:r>
                <a:rPr kumimoji="0" lang="es-ES" sz="160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con 1.450 mil </a:t>
              </a:r>
              <a:r>
                <a:rPr kumimoji="0" lang="es-ES" sz="16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vehículos híbridos (incluidos motos), de los cuales </a:t>
              </a:r>
              <a:r>
                <a:rPr kumimoji="0" lang="es-ES" sz="16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250 mil</a:t>
              </a:r>
              <a:r>
                <a:rPr kumimoji="0" lang="es-ES" sz="1600" b="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 serán eléctricos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4472C4">
                    <a:lumMod val="75000"/>
                  </a:srgbClr>
                </a:buClr>
                <a:buSzTx/>
                <a:buFont typeface="Arial"/>
                <a:buChar char="•"/>
                <a:tabLst/>
                <a:defRPr/>
              </a:pPr>
              <a:endParaRPr kumimoji="0" lang="es-ES" sz="1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Std Book"/>
                <a:ea typeface="+mn-ea"/>
                <a:cs typeface="+mn-cs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4472C4">
                    <a:lumMod val="75000"/>
                  </a:srgbClr>
                </a:buClr>
                <a:buSzTx/>
                <a:buFont typeface="Arial"/>
                <a:buChar char="•"/>
                <a:tabLst/>
                <a:defRPr/>
              </a:pPr>
              <a:endPara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Std Book"/>
                <a:ea typeface="+mn-ea"/>
                <a:cs typeface="+mn-cs"/>
              </a:endParaRP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5959232" y="1946246"/>
              <a:ext cx="5881076" cy="30162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A4091F"/>
                </a:buClr>
                <a:buSzTx/>
                <a:buFont typeface="Wingdings" charset="2"/>
                <a:buChar char="ü"/>
                <a:tabLst/>
                <a:defRPr/>
              </a:pPr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tura Std Book"/>
                  <a:ea typeface="+mn-ea"/>
                  <a:cs typeface="+mn-cs"/>
                </a:rPr>
                <a:t>El reto está en ser </a:t>
              </a:r>
              <a:r>
                <a:rPr kumimoji="0" lang="es-E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tura Std Book"/>
                </a:rPr>
                <a:t>menos vulnerables al</a:t>
              </a:r>
              <a:r>
                <a:rPr lang="es-ES" sz="1600" b="1" dirty="0">
                  <a:solidFill>
                    <a:prstClr val="black"/>
                  </a:solidFill>
                  <a:latin typeface="Futura Std Book"/>
                </a:rPr>
                <a:t> Fenómeno del Niño </a:t>
              </a:r>
              <a:r>
                <a:rPr lang="es-ES" sz="1600" dirty="0">
                  <a:solidFill>
                    <a:prstClr val="black"/>
                  </a:solidFill>
                  <a:latin typeface="Futura Std Book"/>
                </a:rPr>
                <a:t>(sequía). Lo anterior, implica diversificar la matriz energética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A4091F"/>
                </a:buClr>
                <a:buSzTx/>
                <a:buFont typeface="Wingdings" charset="2"/>
                <a:buChar char="ü"/>
                <a:tabLst/>
                <a:defRPr/>
              </a:pPr>
              <a:r>
                <a:rPr lang="es-ES" sz="1600" dirty="0">
                  <a:solidFill>
                    <a:prstClr val="black"/>
                  </a:solidFill>
                  <a:latin typeface="Futura Std Book"/>
                </a:rPr>
                <a:t>Colombia no tiene problemas de abastecimiento de energía, por ende la eficiencia energética se debe enfocar hacia estrategias que permitan desplazar los </a:t>
              </a:r>
              <a:r>
                <a:rPr lang="es-ES" sz="1600" b="1" dirty="0">
                  <a:solidFill>
                    <a:prstClr val="black"/>
                  </a:solidFill>
                  <a:latin typeface="Futura Std Book"/>
                </a:rPr>
                <a:t>picos de carga y sustituir generación térmica</a:t>
              </a:r>
            </a:p>
            <a:p>
              <a:pPr marL="285750" indent="-285750">
                <a:spcAft>
                  <a:spcPts val="1200"/>
                </a:spcAft>
                <a:buClr>
                  <a:srgbClr val="A4091F"/>
                </a:buClr>
                <a:buFont typeface="Wingdings" charset="2"/>
                <a:buChar char="ü"/>
                <a:defRPr/>
              </a:pPr>
              <a:r>
                <a:rPr lang="es-CO" sz="1600" dirty="0">
                  <a:solidFill>
                    <a:prstClr val="black"/>
                  </a:solidFill>
                  <a:latin typeface="Futura Std Book"/>
                </a:rPr>
                <a:t>Según el PROURE (UPME), el objetivo a 2022 es contar con </a:t>
              </a:r>
              <a:r>
                <a:rPr lang="es-CO" sz="1600" b="1" dirty="0">
                  <a:solidFill>
                    <a:prstClr val="black"/>
                  </a:solidFill>
                  <a:latin typeface="Futura Std Book"/>
                </a:rPr>
                <a:t>2.082 vehículos eléctricos </a:t>
              </a:r>
              <a:r>
                <a:rPr lang="es-CO" sz="1600" dirty="0">
                  <a:solidFill>
                    <a:prstClr val="black"/>
                  </a:solidFill>
                  <a:latin typeface="Futura Std Book"/>
                </a:rPr>
                <a:t>y 2.189 motos eléctricas</a:t>
              </a:r>
              <a:endParaRPr lang="es-ES" sz="1600" b="1" dirty="0">
                <a:solidFill>
                  <a:prstClr val="black"/>
                </a:solidFill>
                <a:latin typeface="Futura Std Book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A4091F"/>
                </a:buClr>
                <a:buSzTx/>
                <a:buFont typeface="Wingdings" charset="2"/>
                <a:buChar char="ü"/>
                <a:tabLst/>
                <a:defRPr/>
              </a:pPr>
              <a:endParaRPr kumimoji="0" lang="es-E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Std Book"/>
                <a:ea typeface="+mn-ea"/>
                <a:cs typeface="+mn-cs"/>
              </a:endParaRPr>
            </a:p>
          </p:txBody>
        </p:sp>
      </p:grpSp>
      <p:sp>
        <p:nvSpPr>
          <p:cNvPr id="10" name="Título 1"/>
          <p:cNvSpPr txBox="1">
            <a:spLocks/>
          </p:cNvSpPr>
          <p:nvPr/>
        </p:nvSpPr>
        <p:spPr>
          <a:xfrm>
            <a:off x="190298" y="4280225"/>
            <a:ext cx="11613596" cy="5593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spc="-150">
                <a:solidFill>
                  <a:srgbClr val="A4091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dirty="0"/>
              <a:t>Oportunidades de la experiencia de Corea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393432" y="4841250"/>
            <a:ext cx="552938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472C4">
                  <a:lumMod val="75000"/>
                </a:srgbClr>
              </a:buClr>
              <a:buSzTx/>
              <a:buFont typeface="Arial"/>
              <a:buChar char="•"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tura Std Book"/>
                <a:ea typeface="+mn-ea"/>
                <a:cs typeface="+mn-cs"/>
              </a:rPr>
              <a:t>Desarrollo de esquemas de almacenamiento de energía (ESS)</a:t>
            </a:r>
          </a:p>
          <a:p>
            <a:pPr marL="285750" indent="-285750">
              <a:spcAft>
                <a:spcPts val="1200"/>
              </a:spcAft>
              <a:buClr>
                <a:srgbClr val="4472C4">
                  <a:lumMod val="75000"/>
                </a:srgbClr>
              </a:buClr>
              <a:buFont typeface="Arial"/>
              <a:buChar char="•"/>
              <a:defRPr/>
            </a:pPr>
            <a:r>
              <a:rPr lang="es-ES" sz="1600" dirty="0">
                <a:solidFill>
                  <a:prstClr val="black"/>
                </a:solidFill>
              </a:rPr>
              <a:t>Aprovechamiento de residuos sólidos para generación de biogás y energía eléctrica</a:t>
            </a: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Std Book"/>
              <a:ea typeface="+mn-ea"/>
              <a:cs typeface="+mn-cs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922817" y="4834575"/>
            <a:ext cx="552938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4472C4">
                  <a:lumMod val="75000"/>
                </a:srgbClr>
              </a:buClr>
              <a:buFont typeface="Arial"/>
              <a:buChar char="•"/>
              <a:defRPr/>
            </a:pPr>
            <a:r>
              <a:rPr lang="es-ES" sz="1600" dirty="0">
                <a:solidFill>
                  <a:prstClr val="black"/>
                </a:solidFill>
              </a:rPr>
              <a:t>Desarrollo de empresas de servicios energéticos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472C4">
                  <a:lumMod val="75000"/>
                </a:srgbClr>
              </a:buClr>
              <a:buSzTx/>
              <a:buFont typeface="Arial"/>
              <a:buChar char="•"/>
              <a:tabLst/>
              <a:defRPr/>
            </a:pPr>
            <a:endParaRPr kumimoji="0" lang="es-E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tura Std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581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564" y="0"/>
            <a:ext cx="10287000" cy="6858000"/>
          </a:xfrm>
          <a:prstGeom prst="rect">
            <a:avLst/>
          </a:prstGeom>
        </p:spPr>
      </p:pic>
      <p:sp>
        <p:nvSpPr>
          <p:cNvPr id="26" name="8 Rectángulo"/>
          <p:cNvSpPr/>
          <p:nvPr/>
        </p:nvSpPr>
        <p:spPr>
          <a:xfrm>
            <a:off x="-24681" y="0"/>
            <a:ext cx="7318957" cy="502619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 flipH="1">
            <a:off x="5679028" y="-5952"/>
            <a:ext cx="6512971" cy="6863952"/>
          </a:xfrm>
          <a:custGeom>
            <a:avLst/>
            <a:gdLst>
              <a:gd name="connsiteX0" fmla="*/ 0 w 6512971"/>
              <a:gd name="connsiteY0" fmla="*/ 0 h 6858000"/>
              <a:gd name="connsiteX1" fmla="*/ 5853797 w 6512971"/>
              <a:gd name="connsiteY1" fmla="*/ 0 h 6858000"/>
              <a:gd name="connsiteX2" fmla="*/ 5788922 w 6512971"/>
              <a:gd name="connsiteY2" fmla="*/ 126667 h 6858000"/>
              <a:gd name="connsiteX3" fmla="*/ 5155530 w 6512971"/>
              <a:gd name="connsiteY3" fmla="*/ 2911363 h 6858000"/>
              <a:gd name="connsiteX4" fmla="*/ 6431581 w 6512971"/>
              <a:gd name="connsiteY4" fmla="*/ 6754429 h 6858000"/>
              <a:gd name="connsiteX5" fmla="*/ 6512971 w 6512971"/>
              <a:gd name="connsiteY5" fmla="*/ 6858000 h 6858000"/>
              <a:gd name="connsiteX6" fmla="*/ 0 w 65129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2971" h="6858000">
                <a:moveTo>
                  <a:pt x="0" y="0"/>
                </a:moveTo>
                <a:lnTo>
                  <a:pt x="5853797" y="0"/>
                </a:lnTo>
                <a:lnTo>
                  <a:pt x="5788922" y="126667"/>
                </a:lnTo>
                <a:cubicBezTo>
                  <a:pt x="5383006" y="969080"/>
                  <a:pt x="5155530" y="1913657"/>
                  <a:pt x="5155530" y="2911363"/>
                </a:cubicBezTo>
                <a:cubicBezTo>
                  <a:pt x="5155530" y="4352495"/>
                  <a:pt x="5630139" y="5682776"/>
                  <a:pt x="6431581" y="6754429"/>
                </a:cubicBezTo>
                <a:lnTo>
                  <a:pt x="651297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847" y="539141"/>
            <a:ext cx="4267200" cy="139598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187994" y="6030627"/>
            <a:ext cx="2513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</a:rPr>
              <a:t>www.</a:t>
            </a:r>
            <a:r>
              <a:rPr lang="x-none" sz="2400" dirty="0">
                <a:solidFill>
                  <a:srgbClr val="B81C28"/>
                </a:solidFill>
                <a:latin typeface="Futura Std Book" panose="020B0502020204020303" pitchFamily="34" charset="0"/>
              </a:rPr>
              <a:t>dnp</a:t>
            </a:r>
            <a:r>
              <a:rPr lang="x-non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</a:rPr>
              <a:t>.gov.co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1660" y="6369181"/>
            <a:ext cx="3077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Fuente: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Shutterstock</a:t>
            </a:r>
            <a:endParaRPr lang="es-ES_tradnl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85487" y="1413430"/>
            <a:ext cx="4250795" cy="156966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s-CO" sz="3200" dirty="0">
                <a:solidFill>
                  <a:schemeClr val="bg1"/>
                </a:solidFill>
              </a:rPr>
              <a:t>Gestión de residuos (sólidos y líquidos) – Economía Circular</a:t>
            </a:r>
            <a:endParaRPr lang="es-ES" sz="32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4853223" y="1000820"/>
            <a:ext cx="1686522" cy="1686523"/>
            <a:chOff x="1988797" y="667262"/>
            <a:chExt cx="2436787" cy="2436788"/>
          </a:xfrm>
        </p:grpSpPr>
        <p:sp>
          <p:nvSpPr>
            <p:cNvPr id="27" name="Oval 26"/>
            <p:cNvSpPr/>
            <p:nvPr/>
          </p:nvSpPr>
          <p:spPr>
            <a:xfrm>
              <a:off x="1988797" y="667262"/>
              <a:ext cx="2436787" cy="24367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95609" y="954631"/>
              <a:ext cx="1017237" cy="19121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0" dirty="0">
                  <a:solidFill>
                    <a:srgbClr val="FFC000"/>
                  </a:solidFill>
                </a:rPr>
                <a:t>3</a:t>
              </a:r>
            </a:p>
          </p:txBody>
        </p:sp>
      </p:grpSp>
      <p:sp>
        <p:nvSpPr>
          <p:cNvPr id="29" name="Shape 55"/>
          <p:cNvSpPr txBox="1"/>
          <p:nvPr/>
        </p:nvSpPr>
        <p:spPr>
          <a:xfrm>
            <a:off x="7011674" y="3753141"/>
            <a:ext cx="5273237" cy="505813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es-CO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Diego </a:t>
            </a:r>
            <a:r>
              <a:rPr lang="es-CO" sz="2400" dirty="0" err="1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Polanía</a:t>
            </a:r>
            <a:endParaRPr lang="es-CO" sz="2400" dirty="0">
              <a:solidFill>
                <a:srgbClr val="A4091F"/>
              </a:solidFill>
              <a:latin typeface="Futura Std Medium" charset="0"/>
              <a:ea typeface="Futura Std Medium" charset="0"/>
              <a:cs typeface="Futura Std Medium" charset="0"/>
            </a:endParaRPr>
          </a:p>
          <a:p>
            <a:pPr algn="ctr"/>
            <a:r>
              <a:rPr lang="es-CO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Subdirector de Agua y Saneamiento</a:t>
            </a:r>
            <a:endParaRPr lang="x-none" sz="2400" dirty="0">
              <a:solidFill>
                <a:srgbClr val="A4091F"/>
              </a:solidFill>
              <a:latin typeface="Futura Std Medium" charset="0"/>
              <a:ea typeface="Futura Std Medium" charset="0"/>
              <a:cs typeface="Futura Std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12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 txBox="1">
            <a:spLocks/>
          </p:cNvSpPr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spc="-150">
                <a:solidFill>
                  <a:srgbClr val="A4091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dirty="0"/>
              <a:t>Mensajes estratégicos</a:t>
            </a:r>
          </a:p>
        </p:txBody>
      </p:sp>
      <p:sp>
        <p:nvSpPr>
          <p:cNvPr id="14" name="Marcador de contenido 2"/>
          <p:cNvSpPr txBox="1">
            <a:spLocks/>
          </p:cNvSpPr>
          <p:nvPr/>
        </p:nvSpPr>
        <p:spPr>
          <a:xfrm>
            <a:off x="838200" y="1299927"/>
            <a:ext cx="10515600" cy="43513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CO" sz="2000" dirty="0"/>
              <a:t>Institucionalmente el modelo Coreano de formulación, implementación y control de políticas publicas difiere sustancialmente del Colombiano, sin embargo existen tres grandes mensajes a resaltar:</a:t>
            </a:r>
          </a:p>
          <a:p>
            <a:pPr marL="0" indent="0">
              <a:buFont typeface="Arial" pitchFamily="34" charset="0"/>
              <a:buNone/>
            </a:pPr>
            <a:endParaRPr lang="es-CO" sz="2000" dirty="0"/>
          </a:p>
          <a:p>
            <a:r>
              <a:rPr lang="es-CO" sz="2000" b="1" dirty="0"/>
              <a:t>Impulso a la Investigación y desarrollo</a:t>
            </a:r>
            <a:r>
              <a:rPr lang="es-CO" sz="2000" dirty="0"/>
              <a:t> a través de agencias especificas al interior de cada sector, apoyadas por la academia, y con gran peso en las decisiones de política publica y de inversión en el largo plazo</a:t>
            </a:r>
          </a:p>
          <a:p>
            <a:pPr marL="0" indent="0">
              <a:buFont typeface="Arial" pitchFamily="34" charset="0"/>
              <a:buNone/>
            </a:pPr>
            <a:r>
              <a:rPr lang="es-CO" sz="2000" dirty="0"/>
              <a:t>  </a:t>
            </a:r>
          </a:p>
          <a:p>
            <a:r>
              <a:rPr lang="es-CO" sz="2000" dirty="0"/>
              <a:t>La </a:t>
            </a:r>
            <a:r>
              <a:rPr lang="es-CO" sz="2000" b="1" dirty="0"/>
              <a:t>capacidad de las Agencias de Implementación</a:t>
            </a:r>
            <a:r>
              <a:rPr lang="es-CO" sz="2000" dirty="0"/>
              <a:t> especializadas por sector </a:t>
            </a:r>
          </a:p>
          <a:p>
            <a:endParaRPr lang="es-CO" sz="2000" dirty="0"/>
          </a:p>
          <a:p>
            <a:r>
              <a:rPr lang="es-CO" sz="2000" dirty="0"/>
              <a:t>La gestión y el soporte en los datos y en la información generada mediante cada programa, poniendo al </a:t>
            </a:r>
            <a:r>
              <a:rPr lang="es-CO" sz="2000" b="1" dirty="0"/>
              <a:t>Big Data y Data </a:t>
            </a:r>
            <a:r>
              <a:rPr lang="es-CO" sz="2000" b="1" dirty="0" err="1"/>
              <a:t>Analytics</a:t>
            </a:r>
            <a:r>
              <a:rPr lang="es-CO" sz="2000" b="1" dirty="0"/>
              <a:t> </a:t>
            </a:r>
            <a:r>
              <a:rPr lang="es-CO" sz="2000" dirty="0"/>
              <a:t>en el corazón de todas las decisiones de desarrollo</a:t>
            </a:r>
          </a:p>
          <a:p>
            <a:pPr marL="0" indent="0">
              <a:buFont typeface="Arial" pitchFamily="34" charset="0"/>
              <a:buNone/>
            </a:pPr>
            <a:r>
              <a:rPr lang="es-CO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321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74990"/>
            <a:ext cx="10515600" cy="865788"/>
          </a:xfrm>
        </p:spPr>
        <p:txBody>
          <a:bodyPr/>
          <a:lstStyle/>
          <a:p>
            <a:r>
              <a:rPr lang="es-CO" b="1" dirty="0"/>
              <a:t>Lecciones/experiencias/tecnologías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254977" y="863788"/>
            <a:ext cx="11632223" cy="532251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itchFamily="34" charset="0"/>
              <a:buNone/>
            </a:pPr>
            <a:r>
              <a:rPr lang="es-CO" sz="2000" dirty="0"/>
              <a:t>En relación a la infraestructura urbana y a los servicios de APSB se resaltan:</a:t>
            </a:r>
            <a:endParaRPr lang="es-CO" sz="900" dirty="0"/>
          </a:p>
          <a:p>
            <a:pPr>
              <a:lnSpc>
                <a:spcPct val="110000"/>
              </a:lnSpc>
            </a:pPr>
            <a:r>
              <a:rPr lang="es-CO" sz="2000" dirty="0"/>
              <a:t>La política de nuevas ciudades y, en general, los </a:t>
            </a:r>
            <a:r>
              <a:rPr lang="es-CO" sz="2000" b="1" dirty="0"/>
              <a:t>programas de vivienda giran alrededor del urbanismo y la construcción sostenible  </a:t>
            </a:r>
            <a:r>
              <a:rPr lang="es-CO" sz="2000" dirty="0"/>
              <a:t>(transporte, arquitectura y diseño, materiales, eficiencia energética, agua, residuos sólidos)</a:t>
            </a:r>
            <a:endParaRPr lang="es-CO" sz="300" dirty="0"/>
          </a:p>
          <a:p>
            <a:pPr>
              <a:lnSpc>
                <a:spcPct val="110000"/>
              </a:lnSpc>
            </a:pPr>
            <a:r>
              <a:rPr lang="es-CO" sz="2000" dirty="0"/>
              <a:t>En agua resalta la gestión integrada del recurso hídrico soportada en sistemas de información, medición remota y la generación de datos en tiempo real denominada </a:t>
            </a:r>
            <a:r>
              <a:rPr lang="es-CO" sz="2000" b="1" i="1" dirty="0"/>
              <a:t>Smart (</a:t>
            </a:r>
            <a:r>
              <a:rPr lang="es-CO" sz="2000" b="1" i="1" dirty="0" err="1"/>
              <a:t>drinking</a:t>
            </a:r>
            <a:r>
              <a:rPr lang="es-CO" sz="2000" b="1" i="1" dirty="0"/>
              <a:t>) </a:t>
            </a:r>
            <a:r>
              <a:rPr lang="es-CO" sz="2000" b="1" i="1" dirty="0" err="1"/>
              <a:t>water</a:t>
            </a:r>
            <a:r>
              <a:rPr lang="es-CO" sz="2000" b="1" i="1" dirty="0"/>
              <a:t> </a:t>
            </a:r>
            <a:r>
              <a:rPr lang="es-CO" sz="2000" b="1" i="1" dirty="0" err="1"/>
              <a:t>management</a:t>
            </a:r>
            <a:endParaRPr lang="es-CO" sz="300" b="1" dirty="0"/>
          </a:p>
          <a:p>
            <a:pPr>
              <a:lnSpc>
                <a:spcPct val="110000"/>
              </a:lnSpc>
            </a:pPr>
            <a:r>
              <a:rPr lang="es-CO" sz="2000" dirty="0"/>
              <a:t>En gestión de residuos líquidos y sólidos:</a:t>
            </a:r>
          </a:p>
          <a:p>
            <a:pPr>
              <a:lnSpc>
                <a:spcPct val="110000"/>
              </a:lnSpc>
            </a:pPr>
            <a:endParaRPr lang="es-CO" sz="300" dirty="0"/>
          </a:p>
          <a:p>
            <a:pPr lvl="1">
              <a:lnSpc>
                <a:spcPct val="110000"/>
              </a:lnSpc>
            </a:pPr>
            <a:r>
              <a:rPr lang="es-CO" sz="2000" dirty="0"/>
              <a:t>Desarrollo de </a:t>
            </a:r>
            <a:r>
              <a:rPr lang="es-CO" sz="2000" b="1" dirty="0"/>
              <a:t>esquemas de gestión “subterráneos”</a:t>
            </a:r>
            <a:r>
              <a:rPr lang="es-CO" sz="2000" dirty="0"/>
              <a:t> en las nuevas ciudades que permiten dar un manejo ejemplar a los residuos al tiempo que se aprovecha el suelo en usos de gran valor público. </a:t>
            </a:r>
          </a:p>
          <a:p>
            <a:pPr lvl="1">
              <a:lnSpc>
                <a:spcPct val="110000"/>
              </a:lnSpc>
            </a:pPr>
            <a:r>
              <a:rPr lang="es-CO" sz="2000" b="1" dirty="0"/>
              <a:t>Operación ejemplar del relleno sanitario</a:t>
            </a:r>
            <a:r>
              <a:rPr lang="es-CO" sz="2000" dirty="0"/>
              <a:t>, con infraestructuras de tratamiento de lixiviados y de generación de energía, permitiendo el </a:t>
            </a:r>
            <a:r>
              <a:rPr lang="es-CO" sz="2000" dirty="0" err="1"/>
              <a:t>reuso</a:t>
            </a:r>
            <a:r>
              <a:rPr lang="es-CO" sz="2000" dirty="0"/>
              <a:t> de todos los materiales. </a:t>
            </a:r>
          </a:p>
          <a:p>
            <a:pPr lvl="1">
              <a:lnSpc>
                <a:spcPct val="110000"/>
              </a:lnSpc>
            </a:pPr>
            <a:r>
              <a:rPr lang="es-CO" sz="2000" dirty="0"/>
              <a:t>Esquema de </a:t>
            </a:r>
            <a:r>
              <a:rPr lang="es-CO" sz="2000" b="1" i="1" dirty="0"/>
              <a:t>Responsabilidad Extendida del Productor – REP</a:t>
            </a:r>
            <a:r>
              <a:rPr lang="es-CO" sz="2000" b="1" dirty="0"/>
              <a:t> </a:t>
            </a:r>
            <a:r>
              <a:rPr lang="es-CO" sz="2000" dirty="0"/>
              <a:t>socialmente aceptado, incorporado por la industria a su función de producción y con desarrollos técnicos para el reciclaje de todos los materiales       </a:t>
            </a:r>
          </a:p>
        </p:txBody>
      </p:sp>
    </p:spTree>
    <p:extLst>
      <p:ext uri="{BB962C8B-B14F-4D97-AF65-F5344CB8AC3E}">
        <p14:creationId xmlns:p14="http://schemas.microsoft.com/office/powerpoint/2010/main" val="14444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838200" y="198076"/>
            <a:ext cx="10515600" cy="54047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spc="-150">
                <a:solidFill>
                  <a:srgbClr val="A4091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/>
              <a:t>Aplicación al caso colombiano</a:t>
            </a:r>
            <a:endParaRPr lang="es-CO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395654" y="946401"/>
            <a:ext cx="11289323" cy="548077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1800" dirty="0"/>
              <a:t>Se debe buscar incorporar lineamientos exigibles para </a:t>
            </a:r>
            <a:r>
              <a:rPr lang="es-CO" sz="1800" b="1" dirty="0"/>
              <a:t>la inclusión de una dimensión de sostenibilidad en los programas de vivienda del MVCT</a:t>
            </a:r>
          </a:p>
          <a:p>
            <a:r>
              <a:rPr lang="es-CO" sz="1800" dirty="0"/>
              <a:t>La política de agua y los planteamientos de la MCV alrededor de la productividad del agua deberá reforzar el concepto de </a:t>
            </a:r>
            <a:r>
              <a:rPr lang="es-CO" sz="1800" b="1" dirty="0"/>
              <a:t>Gestión Integral del Recurso Hídrico, controlando temas de abastecimiento y uso domestico e industrial, usos por sector, </a:t>
            </a:r>
            <a:r>
              <a:rPr lang="es-CO" sz="1800" b="1" dirty="0" err="1"/>
              <a:t>asi</a:t>
            </a:r>
            <a:r>
              <a:rPr lang="es-CO" sz="1800" b="1" dirty="0"/>
              <a:t> como el control de riesgos de inundación y de sequia</a:t>
            </a:r>
            <a:r>
              <a:rPr lang="es-CO" sz="1800" dirty="0"/>
              <a:t>; en ciudades principales se deben revisar </a:t>
            </a:r>
            <a:r>
              <a:rPr lang="es-CO" sz="1800" b="1" dirty="0"/>
              <a:t>incentivos para promover la incorporación del componente Smart en la gestión del agua</a:t>
            </a:r>
            <a:r>
              <a:rPr lang="es-CO" sz="1800" dirty="0"/>
              <a:t>. Así como la revisión de la </a:t>
            </a:r>
            <a:r>
              <a:rPr lang="es-CO" sz="1800" b="1" dirty="0"/>
              <a:t>institucionalidad para promover el tratamiento de aguas residuales y el </a:t>
            </a:r>
            <a:r>
              <a:rPr lang="es-CO" sz="1800" b="1" dirty="0" err="1"/>
              <a:t>reuso</a:t>
            </a:r>
            <a:r>
              <a:rPr lang="es-CO" sz="1800" dirty="0"/>
              <a:t>.</a:t>
            </a:r>
          </a:p>
          <a:p>
            <a:r>
              <a:rPr lang="es-CO" sz="1800" dirty="0"/>
              <a:t>En residuos sólidos se deben </a:t>
            </a:r>
            <a:r>
              <a:rPr lang="es-CO" sz="1800" b="1" dirty="0"/>
              <a:t>articular temas que se están desarrollando actualmente </a:t>
            </a:r>
            <a:r>
              <a:rPr lang="es-CO" sz="1800" dirty="0"/>
              <a:t>para que se articulen alrededor del concepto de crecimiento verde, estos son:</a:t>
            </a:r>
          </a:p>
          <a:p>
            <a:pPr lvl="1"/>
            <a:endParaRPr lang="es-CO" sz="1800" dirty="0"/>
          </a:p>
          <a:p>
            <a:pPr lvl="1"/>
            <a:r>
              <a:rPr lang="es-CO" sz="1800" dirty="0"/>
              <a:t>Ley de Residuos</a:t>
            </a:r>
          </a:p>
          <a:p>
            <a:pPr lvl="1"/>
            <a:r>
              <a:rPr lang="es-CO" sz="1800" dirty="0"/>
              <a:t>Programa de Responsabilidad Extendida de la Producción en envases y empaques, desarrollado articuladamente con los gremios industriales</a:t>
            </a:r>
          </a:p>
          <a:p>
            <a:pPr lvl="1"/>
            <a:r>
              <a:rPr lang="es-CO" sz="1800" dirty="0"/>
              <a:t>Incorporar programas de gestión de la ANDI en diferentes corrientes de residuos</a:t>
            </a:r>
          </a:p>
          <a:p>
            <a:pPr lvl="1"/>
            <a:r>
              <a:rPr lang="es-CO" sz="1800" dirty="0"/>
              <a:t>Revisar instrumentos económicos para promover nuevos sistemas de tratamiento, especialmente el aprovechamiento de orgánicos y la generación de energía a partir de residuos sólidos</a:t>
            </a:r>
          </a:p>
        </p:txBody>
      </p:sp>
    </p:spTree>
    <p:extLst>
      <p:ext uri="{BB962C8B-B14F-4D97-AF65-F5344CB8AC3E}">
        <p14:creationId xmlns:p14="http://schemas.microsoft.com/office/powerpoint/2010/main" val="388160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564" y="0"/>
            <a:ext cx="10287000" cy="6858000"/>
          </a:xfrm>
          <a:prstGeom prst="rect">
            <a:avLst/>
          </a:prstGeom>
        </p:spPr>
      </p:pic>
      <p:sp>
        <p:nvSpPr>
          <p:cNvPr id="26" name="8 Rectángulo"/>
          <p:cNvSpPr/>
          <p:nvPr/>
        </p:nvSpPr>
        <p:spPr>
          <a:xfrm>
            <a:off x="-24681" y="0"/>
            <a:ext cx="7318957" cy="502619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 flipH="1">
            <a:off x="5679028" y="-5952"/>
            <a:ext cx="6512971" cy="6863952"/>
          </a:xfrm>
          <a:custGeom>
            <a:avLst/>
            <a:gdLst>
              <a:gd name="connsiteX0" fmla="*/ 0 w 6512971"/>
              <a:gd name="connsiteY0" fmla="*/ 0 h 6858000"/>
              <a:gd name="connsiteX1" fmla="*/ 5853797 w 6512971"/>
              <a:gd name="connsiteY1" fmla="*/ 0 h 6858000"/>
              <a:gd name="connsiteX2" fmla="*/ 5788922 w 6512971"/>
              <a:gd name="connsiteY2" fmla="*/ 126667 h 6858000"/>
              <a:gd name="connsiteX3" fmla="*/ 5155530 w 6512971"/>
              <a:gd name="connsiteY3" fmla="*/ 2911363 h 6858000"/>
              <a:gd name="connsiteX4" fmla="*/ 6431581 w 6512971"/>
              <a:gd name="connsiteY4" fmla="*/ 6754429 h 6858000"/>
              <a:gd name="connsiteX5" fmla="*/ 6512971 w 6512971"/>
              <a:gd name="connsiteY5" fmla="*/ 6858000 h 6858000"/>
              <a:gd name="connsiteX6" fmla="*/ 0 w 65129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2971" h="6858000">
                <a:moveTo>
                  <a:pt x="0" y="0"/>
                </a:moveTo>
                <a:lnTo>
                  <a:pt x="5853797" y="0"/>
                </a:lnTo>
                <a:lnTo>
                  <a:pt x="5788922" y="126667"/>
                </a:lnTo>
                <a:cubicBezTo>
                  <a:pt x="5383006" y="969080"/>
                  <a:pt x="5155530" y="1913657"/>
                  <a:pt x="5155530" y="2911363"/>
                </a:cubicBezTo>
                <a:cubicBezTo>
                  <a:pt x="5155530" y="4352495"/>
                  <a:pt x="5630139" y="5682776"/>
                  <a:pt x="6431581" y="6754429"/>
                </a:cubicBezTo>
                <a:lnTo>
                  <a:pt x="651297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847" y="539141"/>
            <a:ext cx="4267200" cy="139598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187994" y="6030627"/>
            <a:ext cx="2513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</a:rPr>
              <a:t>www.</a:t>
            </a:r>
            <a:r>
              <a:rPr lang="x-none" sz="2400" dirty="0">
                <a:solidFill>
                  <a:srgbClr val="B81C28"/>
                </a:solidFill>
                <a:latin typeface="Futura Std Book" panose="020B0502020204020303" pitchFamily="34" charset="0"/>
              </a:rPr>
              <a:t>dnp</a:t>
            </a:r>
            <a:r>
              <a:rPr lang="x-non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</a:rPr>
              <a:t>.gov.co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1660" y="6369181"/>
            <a:ext cx="3077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Fuente: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Shutterstock</a:t>
            </a:r>
            <a:endParaRPr lang="es-ES_tradnl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85487" y="1413430"/>
            <a:ext cx="4250795" cy="107721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s-CO" sz="3200" dirty="0">
                <a:solidFill>
                  <a:schemeClr val="bg1"/>
                </a:solidFill>
              </a:rPr>
              <a:t>Desarrollo Empresarial y Capital Humano </a:t>
            </a:r>
            <a:endParaRPr lang="es-ES" sz="32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4853223" y="1000820"/>
            <a:ext cx="1686522" cy="1686523"/>
            <a:chOff x="1988797" y="667262"/>
            <a:chExt cx="2436787" cy="2436788"/>
          </a:xfrm>
        </p:grpSpPr>
        <p:sp>
          <p:nvSpPr>
            <p:cNvPr id="27" name="Oval 26"/>
            <p:cNvSpPr/>
            <p:nvPr/>
          </p:nvSpPr>
          <p:spPr>
            <a:xfrm>
              <a:off x="1988797" y="667262"/>
              <a:ext cx="2436787" cy="24367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95609" y="954631"/>
              <a:ext cx="1017237" cy="19121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0" dirty="0">
                  <a:solidFill>
                    <a:srgbClr val="FFC000"/>
                  </a:solidFill>
                </a:rPr>
                <a:t>4</a:t>
              </a:r>
            </a:p>
          </p:txBody>
        </p:sp>
      </p:grpSp>
      <p:sp>
        <p:nvSpPr>
          <p:cNvPr id="13" name="CuadroTexto 12"/>
          <p:cNvSpPr txBox="1"/>
          <p:nvPr/>
        </p:nvSpPr>
        <p:spPr>
          <a:xfrm>
            <a:off x="6995093" y="3830095"/>
            <a:ext cx="5086708" cy="20005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457154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CO" sz="2400" dirty="0">
                <a:solidFill>
                  <a:prstClr val="black"/>
                </a:solidFill>
                <a:latin typeface="Arial"/>
                <a:ea typeface="+mn-ea"/>
              </a:rPr>
              <a:t>JUAN SEBASTIAN ROBLEDO</a:t>
            </a:r>
          </a:p>
          <a:p>
            <a:pPr algn="ctr" defTabSz="457154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CO" sz="1600" dirty="0">
                <a:solidFill>
                  <a:prstClr val="black"/>
                </a:solidFill>
                <a:latin typeface="Arial"/>
                <a:ea typeface="+mn-ea"/>
              </a:rPr>
              <a:t>Subdirector Política Industrial y Comercial </a:t>
            </a:r>
          </a:p>
          <a:p>
            <a:pPr algn="ctr" defTabSz="457154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CO" sz="1600" dirty="0">
                <a:solidFill>
                  <a:srgbClr val="AA1221"/>
                </a:solidFill>
                <a:latin typeface="Arial"/>
                <a:ea typeface="+mn-ea"/>
              </a:rPr>
              <a:t>Departamento Nacional de Planeación – DNP</a:t>
            </a:r>
          </a:p>
          <a:p>
            <a:pPr algn="ctr" defTabSz="457154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s-CO" sz="1600" dirty="0">
                <a:solidFill>
                  <a:prstClr val="black"/>
                </a:solidFill>
                <a:latin typeface="Arial"/>
                <a:ea typeface="+mn-ea"/>
              </a:rPr>
              <a:t>@</a:t>
            </a:r>
            <a:r>
              <a:rPr lang="es-CO" sz="1600" dirty="0" err="1">
                <a:solidFill>
                  <a:prstClr val="black"/>
                </a:solidFill>
                <a:latin typeface="Arial"/>
                <a:ea typeface="+mn-ea"/>
              </a:rPr>
              <a:t>juansrobledo</a:t>
            </a:r>
            <a:endParaRPr lang="es-CO" sz="1600" dirty="0">
              <a:solidFill>
                <a:prstClr val="black"/>
              </a:solidFill>
              <a:latin typeface="Arial"/>
              <a:ea typeface="+mn-ea"/>
            </a:endParaRPr>
          </a:p>
          <a:p>
            <a:pPr algn="ctr" defTabSz="457154" eaLnBrk="1" fontAlgn="auto" hangingPunct="1">
              <a:spcBef>
                <a:spcPts val="0"/>
              </a:spcBef>
              <a:spcAft>
                <a:spcPts val="0"/>
              </a:spcAft>
            </a:pPr>
            <a:endParaRPr lang="es-CO" sz="1600" dirty="0">
              <a:solidFill>
                <a:srgbClr val="AA1221"/>
              </a:solidFill>
              <a:latin typeface="Arial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6436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rop_formato_2017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"/>
            <a:ext cx="12192000" cy="6857462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510619" y="457855"/>
            <a:ext cx="11170762" cy="523212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defTabSz="45715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CO" sz="2800" kern="0" dirty="0">
                <a:solidFill>
                  <a:prstClr val="black"/>
                </a:solidFill>
                <a:latin typeface="Arial Black"/>
                <a:ea typeface="+mn-ea"/>
                <a:cs typeface="Arial Black"/>
              </a:rPr>
              <a:t>Cooperación I-A: Objetivos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671846" y="1522214"/>
            <a:ext cx="1011045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240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_tradnl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Desarrollo de </a:t>
            </a:r>
            <a:r>
              <a:rPr lang="es-ES_tradnl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capital humano </a:t>
            </a:r>
            <a:r>
              <a:rPr lang="es-ES_tradnl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pertinente a las necesidades y el crecimiento esperado de la industria</a:t>
            </a:r>
          </a:p>
          <a:p>
            <a:pPr marL="457200" indent="-457200" algn="just">
              <a:spcBef>
                <a:spcPts val="240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_tradnl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Transferencia y </a:t>
            </a:r>
            <a:r>
              <a:rPr lang="es-ES_tradnl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adopción de tecnología </a:t>
            </a:r>
            <a:r>
              <a:rPr lang="es-ES_tradnl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para la industria y consultas entre las partes</a:t>
            </a:r>
          </a:p>
          <a:p>
            <a:pPr marL="457200" indent="-457200" algn="just">
              <a:spcBef>
                <a:spcPts val="240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_tradnl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Investigación</a:t>
            </a:r>
            <a:r>
              <a:rPr lang="es-ES_tradnl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para generar nuevo conocimiento y tecnologías, así como su </a:t>
            </a:r>
            <a:r>
              <a:rPr lang="es-ES_tradnl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proliferación y comercialización </a:t>
            </a:r>
          </a:p>
          <a:p>
            <a:pPr marL="457200" indent="-457200" algn="just">
              <a:spcBef>
                <a:spcPts val="240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_tradnl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Utilización compartida de recursos</a:t>
            </a:r>
            <a:r>
              <a:rPr lang="es-ES_tradnl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(recursos humanos, infraestructura, equipos, datos, </a:t>
            </a:r>
            <a:r>
              <a:rPr lang="es-ES_tradnl" sz="2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etc</a:t>
            </a:r>
            <a:r>
              <a:rPr lang="es-ES_tradnl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91580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rop_formato_2017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"/>
            <a:ext cx="12192000" cy="6857462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510619" y="457855"/>
            <a:ext cx="11170762" cy="523212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defTabSz="45715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CO" sz="2800" kern="0" dirty="0">
                <a:solidFill>
                  <a:prstClr val="black"/>
                </a:solidFill>
                <a:latin typeface="Arial Black"/>
                <a:ea typeface="+mn-ea"/>
                <a:cs typeface="Arial Black"/>
              </a:rPr>
              <a:t>Cooperación I-A: Evolución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671846" y="1277112"/>
            <a:ext cx="106780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1960s-70s:  	</a:t>
            </a: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Enfoque en la educación técnica (“vocacional”)</a:t>
            </a:r>
          </a:p>
          <a:p>
            <a:pPr algn="just"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1970s-80s:  	</a:t>
            </a: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Liderazgo de los institutos de investigación del gobierno</a:t>
            </a:r>
          </a:p>
          <a:p>
            <a:pPr algn="just"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1990s:     </a:t>
            </a: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Énfasis en la cooperación I-A y aumento de presupuesto de I+D para las </a:t>
            </a: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universidades </a:t>
            </a:r>
          </a:p>
          <a:p>
            <a:pPr algn="just"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2000s: </a:t>
            </a: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Énfasis en desarrollo regional y crecimiento verde</a:t>
            </a: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Consolidación del marco legal (2000, 2003 y 2005) e instrumentos de política</a:t>
            </a:r>
          </a:p>
          <a:p>
            <a:pPr algn="just">
              <a:spcAft>
                <a:spcPts val="0"/>
              </a:spcAft>
            </a:pPr>
            <a:r>
              <a:rPr lang="es-ES_tradnl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Hoy: </a:t>
            </a: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356 fundaciones de cooperación I-A en universidades emplean 6700 personas </a:t>
            </a: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(2014)</a:t>
            </a: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300,000 estudiantes en dos tipos de programas asociados a cooperación I-A (2014)</a:t>
            </a: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18.864 solicitudes de patentes y 3.247 licenciamientos por universidades (2014)</a:t>
            </a: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12.5% del I+D de universidades lo financia la industria (2013)</a:t>
            </a: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14.6% del recursos públicos para I+D van a cooperación I-A</a:t>
            </a: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9% de artículos publicados (2013) y 11% de patentes (2014) vienen de cooperación </a:t>
            </a:r>
          </a:p>
          <a:p>
            <a:pPr algn="just"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I-A</a:t>
            </a:r>
          </a:p>
        </p:txBody>
      </p:sp>
    </p:spTree>
    <p:extLst>
      <p:ext uri="{BB962C8B-B14F-4D97-AF65-F5344CB8AC3E}">
        <p14:creationId xmlns:p14="http://schemas.microsoft.com/office/powerpoint/2010/main" val="4162557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rop_formato_2017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538"/>
            <a:ext cx="12192000" cy="6857462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510619" y="457855"/>
            <a:ext cx="11170762" cy="523212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defTabSz="45715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CO" sz="2800" kern="0" dirty="0">
                <a:solidFill>
                  <a:prstClr val="black"/>
                </a:solidFill>
                <a:latin typeface="Arial Black"/>
                <a:ea typeface="+mn-ea"/>
                <a:cs typeface="Arial Black"/>
              </a:rPr>
              <a:t>Cooperación I-A: Instrumentos de política (2016)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671846" y="4529354"/>
            <a:ext cx="10110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2400"/>
              </a:spcBef>
              <a:spcAft>
                <a:spcPts val="0"/>
              </a:spcAft>
            </a:pPr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LINC </a:t>
            </a:r>
            <a:r>
              <a:rPr lang="es-ES_tradnl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</a:t>
            </a:r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s-ES_tradnl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Leaders</a:t>
            </a:r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in </a:t>
            </a:r>
            <a:r>
              <a:rPr lang="es-ES_tradnl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Industry-university</a:t>
            </a:r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_tradnl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cooperation</a:t>
            </a:r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71846" y="1495500"/>
            <a:ext cx="10696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2400"/>
              </a:spcBef>
              <a:spcAft>
                <a:spcPts val="0"/>
              </a:spcAft>
            </a:pPr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BRIDGE </a:t>
            </a:r>
            <a:r>
              <a:rPr lang="es-ES_tradnl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</a:t>
            </a:r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s-ES_tradnl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Beyond</a:t>
            </a:r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_tradnl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Reseach</a:t>
            </a:r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and </a:t>
            </a:r>
            <a:r>
              <a:rPr lang="es-ES_tradnl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Innovation</a:t>
            </a:r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_tradnl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Development</a:t>
            </a:r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_tradnl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</a:t>
            </a:r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_tradnl" sz="20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Good</a:t>
            </a:r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Enterprise)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71845" y="4968902"/>
            <a:ext cx="10560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2400"/>
              </a:spcBef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USD 250 millones para 56 universidades (USD 4 millones en promedio) y 30 </a:t>
            </a:r>
            <a:r>
              <a:rPr lang="es-ES_tradnl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colleges</a:t>
            </a:r>
            <a:r>
              <a:rPr lang="es-ES_tradnl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(USD0.6 millones en promedio) que realizaron cooperación con industria, variables según el desempeño del I+D de cada universidad. El 32% de los recursos fueron a temas de innovación y 68% a temas de servicios para la industria local.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71845" y="2050158"/>
            <a:ext cx="54739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2400"/>
              </a:spcBef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USD 15 millones para prestar servicios de asesoría en comercialización de tecnología, diseño de producto, portafolio IP y </a:t>
            </a:r>
            <a:r>
              <a:rPr lang="es-ES_tradnl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grants</a:t>
            </a: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grupos en 20 universidades para utilizar activos creativos (ideas, personal entrenado, conocimiento) de las universidades y transformarlos en un producto o servicio.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6571516" y="1974942"/>
            <a:ext cx="5109865" cy="2299636"/>
            <a:chOff x="6071896" y="4029993"/>
            <a:chExt cx="5160059" cy="2650468"/>
          </a:xfrm>
        </p:grpSpPr>
        <p:sp>
          <p:nvSpPr>
            <p:cNvPr id="4" name="Flecha: a la derecha 3"/>
            <p:cNvSpPr/>
            <p:nvPr/>
          </p:nvSpPr>
          <p:spPr>
            <a:xfrm rot="20519476">
              <a:off x="8236662" y="4362752"/>
              <a:ext cx="1772239" cy="228619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0" name="Flecha: a la derecha 9"/>
            <p:cNvSpPr/>
            <p:nvPr/>
          </p:nvSpPr>
          <p:spPr>
            <a:xfrm rot="12387550">
              <a:off x="6071896" y="4453825"/>
              <a:ext cx="1080000" cy="228619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1" name="Flecha: a la derecha 10"/>
            <p:cNvSpPr/>
            <p:nvPr/>
          </p:nvSpPr>
          <p:spPr>
            <a:xfrm rot="4159918">
              <a:off x="6975834" y="5680032"/>
              <a:ext cx="1772239" cy="228619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" name="Elipse 2"/>
            <p:cNvSpPr/>
            <p:nvPr/>
          </p:nvSpPr>
          <p:spPr>
            <a:xfrm>
              <a:off x="6711886" y="4472949"/>
              <a:ext cx="1857079" cy="112657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sz="1600" dirty="0"/>
                <a:t>Activos creativos en Universidad</a:t>
              </a:r>
            </a:p>
          </p:txBody>
        </p:sp>
        <p:sp>
          <p:nvSpPr>
            <p:cNvPr id="9" name="Elipse 8"/>
            <p:cNvSpPr/>
            <p:nvPr/>
          </p:nvSpPr>
          <p:spPr>
            <a:xfrm>
              <a:off x="6457361" y="4189622"/>
              <a:ext cx="2809187" cy="1737734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4" name="Elipse 13"/>
            <p:cNvSpPr/>
            <p:nvPr/>
          </p:nvSpPr>
          <p:spPr>
            <a:xfrm>
              <a:off x="6184731" y="4029993"/>
              <a:ext cx="4354436" cy="2369020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8662458" y="5126889"/>
              <a:ext cx="15514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Bef>
                  <a:spcPts val="2400"/>
                </a:spcBef>
                <a:spcAft>
                  <a:spcPts val="0"/>
                </a:spcAft>
              </a:pPr>
              <a:r>
                <a:rPr lang="es-ES_tradnl" sz="16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corporaciones</a:t>
              </a:r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9680552" y="5762952"/>
              <a:ext cx="1551403" cy="390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Bef>
                  <a:spcPts val="2400"/>
                </a:spcBef>
                <a:spcAft>
                  <a:spcPts val="0"/>
                </a:spcAft>
              </a:pPr>
              <a:r>
                <a:rPr lang="es-ES_tradnl" sz="16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sociedad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2552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564" y="0"/>
            <a:ext cx="10287000" cy="6858000"/>
          </a:xfrm>
          <a:prstGeom prst="rect">
            <a:avLst/>
          </a:prstGeom>
        </p:spPr>
      </p:pic>
      <p:sp>
        <p:nvSpPr>
          <p:cNvPr id="26" name="8 Rectángulo"/>
          <p:cNvSpPr/>
          <p:nvPr/>
        </p:nvSpPr>
        <p:spPr>
          <a:xfrm>
            <a:off x="-24681" y="0"/>
            <a:ext cx="7318957" cy="502619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 flipH="1">
            <a:off x="5679028" y="-5952"/>
            <a:ext cx="6512971" cy="6863952"/>
          </a:xfrm>
          <a:custGeom>
            <a:avLst/>
            <a:gdLst>
              <a:gd name="connsiteX0" fmla="*/ 0 w 6512971"/>
              <a:gd name="connsiteY0" fmla="*/ 0 h 6858000"/>
              <a:gd name="connsiteX1" fmla="*/ 5853797 w 6512971"/>
              <a:gd name="connsiteY1" fmla="*/ 0 h 6858000"/>
              <a:gd name="connsiteX2" fmla="*/ 5788922 w 6512971"/>
              <a:gd name="connsiteY2" fmla="*/ 126667 h 6858000"/>
              <a:gd name="connsiteX3" fmla="*/ 5155530 w 6512971"/>
              <a:gd name="connsiteY3" fmla="*/ 2911363 h 6858000"/>
              <a:gd name="connsiteX4" fmla="*/ 6431581 w 6512971"/>
              <a:gd name="connsiteY4" fmla="*/ 6754429 h 6858000"/>
              <a:gd name="connsiteX5" fmla="*/ 6512971 w 6512971"/>
              <a:gd name="connsiteY5" fmla="*/ 6858000 h 6858000"/>
              <a:gd name="connsiteX6" fmla="*/ 0 w 65129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2971" h="6858000">
                <a:moveTo>
                  <a:pt x="0" y="0"/>
                </a:moveTo>
                <a:lnTo>
                  <a:pt x="5853797" y="0"/>
                </a:lnTo>
                <a:lnTo>
                  <a:pt x="5788922" y="126667"/>
                </a:lnTo>
                <a:cubicBezTo>
                  <a:pt x="5383006" y="969080"/>
                  <a:pt x="5155530" y="1913657"/>
                  <a:pt x="5155530" y="2911363"/>
                </a:cubicBezTo>
                <a:cubicBezTo>
                  <a:pt x="5155530" y="4352495"/>
                  <a:pt x="5630139" y="5682776"/>
                  <a:pt x="6431581" y="6754429"/>
                </a:cubicBezTo>
                <a:lnTo>
                  <a:pt x="651297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847" y="539141"/>
            <a:ext cx="4267200" cy="139598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187994" y="6030627"/>
            <a:ext cx="25138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x-non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</a:rPr>
              <a:t>www.</a:t>
            </a:r>
            <a:r>
              <a:rPr lang="x-none" sz="2400" dirty="0">
                <a:solidFill>
                  <a:srgbClr val="B81C28"/>
                </a:solidFill>
                <a:latin typeface="Futura Std Book" panose="020B0502020204020303" pitchFamily="34" charset="0"/>
              </a:rPr>
              <a:t>dnp</a:t>
            </a:r>
            <a:r>
              <a:rPr lang="x-non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</a:rPr>
              <a:t>.gov.co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1660" y="6369181"/>
            <a:ext cx="3077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Fuente: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Shutterstock</a:t>
            </a:r>
            <a:endParaRPr lang="es-ES_tradnl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85487" y="1413430"/>
            <a:ext cx="4250795" cy="156966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s-CO" sz="3200" dirty="0">
                <a:solidFill>
                  <a:schemeClr val="bg1"/>
                </a:solidFill>
              </a:rPr>
              <a:t>Finanzas verdes e instrumentos económicos</a:t>
            </a:r>
            <a:endParaRPr lang="es-ES" sz="32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4853223" y="1000820"/>
            <a:ext cx="1686522" cy="1686523"/>
            <a:chOff x="1988797" y="667262"/>
            <a:chExt cx="2436787" cy="2436788"/>
          </a:xfrm>
        </p:grpSpPr>
        <p:sp>
          <p:nvSpPr>
            <p:cNvPr id="27" name="Oval 26"/>
            <p:cNvSpPr/>
            <p:nvPr/>
          </p:nvSpPr>
          <p:spPr>
            <a:xfrm>
              <a:off x="1988797" y="667262"/>
              <a:ext cx="2436787" cy="24367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95609" y="954631"/>
              <a:ext cx="1017237" cy="19121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0" dirty="0">
                  <a:solidFill>
                    <a:srgbClr val="FFC000"/>
                  </a:solidFill>
                </a:rPr>
                <a:t>5</a:t>
              </a:r>
            </a:p>
          </p:txBody>
        </p:sp>
      </p:grpSp>
      <p:sp>
        <p:nvSpPr>
          <p:cNvPr id="29" name="Shape 55"/>
          <p:cNvSpPr txBox="1"/>
          <p:nvPr/>
        </p:nvSpPr>
        <p:spPr>
          <a:xfrm>
            <a:off x="7011674" y="3807570"/>
            <a:ext cx="5273237" cy="505813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es-CO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Javier Sabogal</a:t>
            </a:r>
          </a:p>
          <a:p>
            <a:pPr algn="ctr"/>
            <a:r>
              <a:rPr lang="es-CO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Asesor Viceministro </a:t>
            </a:r>
          </a:p>
          <a:p>
            <a:pPr algn="ctr"/>
            <a:r>
              <a:rPr lang="es-CO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 Ministerio de Hacienda y Crédito Público </a:t>
            </a:r>
            <a:endParaRPr lang="x-none" sz="2400" dirty="0">
              <a:solidFill>
                <a:srgbClr val="A4091F"/>
              </a:solidFill>
              <a:latin typeface="Futura Std Medium" charset="0"/>
              <a:ea typeface="Futura Std Medium" charset="0"/>
              <a:cs typeface="Futura Std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33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/>
          <p:cNvSpPr txBox="1">
            <a:spLocks/>
          </p:cNvSpPr>
          <p:nvPr/>
        </p:nvSpPr>
        <p:spPr>
          <a:xfrm>
            <a:off x="279744" y="148612"/>
            <a:ext cx="11609060" cy="5593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600" b="1" dirty="0">
                <a:solidFill>
                  <a:srgbClr val="A4091F"/>
                </a:solidFill>
                <a:latin typeface="Futura Std Book" pitchFamily="34" charset="0"/>
              </a:rPr>
              <a:t>Presupuesto – Exenciones </a:t>
            </a:r>
          </a:p>
        </p:txBody>
      </p:sp>
      <p:pic>
        <p:nvPicPr>
          <p:cNvPr id="19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3093" y="6181201"/>
            <a:ext cx="2061499" cy="589589"/>
          </a:xfrm>
          <a:prstGeom prst="rect">
            <a:avLst/>
          </a:prstGeom>
        </p:spPr>
      </p:pic>
      <p:sp>
        <p:nvSpPr>
          <p:cNvPr id="20" name="Shape 97"/>
          <p:cNvSpPr txBox="1"/>
          <p:nvPr/>
        </p:nvSpPr>
        <p:spPr>
          <a:xfrm>
            <a:off x="87255" y="6453695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Misión de Crecimiento Verde</a:t>
            </a:r>
            <a:r>
              <a:rPr lang="x-none" sz="10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baseline="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 Junio</a:t>
            </a:r>
            <a:r>
              <a:rPr lang="es-ES_tradnl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Marcador de contenido 9"/>
          <p:cNvSpPr txBox="1">
            <a:spLocks/>
          </p:cNvSpPr>
          <p:nvPr/>
        </p:nvSpPr>
        <p:spPr>
          <a:xfrm>
            <a:off x="1981200" y="1251285"/>
            <a:ext cx="8229600" cy="452596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/>
              <a:t>Presupuesto:</a:t>
            </a:r>
          </a:p>
          <a:p>
            <a:pPr lvl="1"/>
            <a:r>
              <a:rPr lang="es-CO"/>
              <a:t>Destinación de 2% del PIB entre 2009 – 2013.</a:t>
            </a:r>
          </a:p>
          <a:p>
            <a:pPr lvl="1"/>
            <a:r>
              <a:rPr lang="es-CO"/>
              <a:t>Comité de Presidencia tiene rol en definición del presupuesto – interés general, no de cada ministerio.</a:t>
            </a:r>
          </a:p>
          <a:p>
            <a:pPr lvl="1"/>
            <a:r>
              <a:rPr lang="es-CO"/>
              <a:t>Cambio de gobierno - no es clara la destinación.</a:t>
            </a:r>
          </a:p>
          <a:p>
            <a:r>
              <a:rPr lang="es-CO"/>
              <a:t>Exenciones:</a:t>
            </a:r>
          </a:p>
          <a:p>
            <a:pPr lvl="1"/>
            <a:r>
              <a:rPr lang="es-CO" altLang="ko-KR"/>
              <a:t> Híbridos: Hasta KRW 1.3 millones por vehículo.</a:t>
            </a:r>
          </a:p>
          <a:p>
            <a:pPr lvl="1"/>
            <a:r>
              <a:rPr lang="es-CO" altLang="ko-KR"/>
              <a:t>Eléctricos: Hasta KRW 2.6 millones por vehículo.</a:t>
            </a:r>
          </a:p>
          <a:p>
            <a:pPr lvl="1"/>
            <a:r>
              <a:rPr lang="es-CO" altLang="ko-KR"/>
              <a:t>Hidrógeno: Hasta KRW 5.2 millones por vehículo.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0895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/>
          <p:cNvSpPr txBox="1">
            <a:spLocks/>
          </p:cNvSpPr>
          <p:nvPr/>
        </p:nvSpPr>
        <p:spPr>
          <a:xfrm>
            <a:off x="279744" y="148612"/>
            <a:ext cx="11609060" cy="5593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600" b="1" dirty="0">
                <a:solidFill>
                  <a:srgbClr val="A4091F"/>
                </a:solidFill>
                <a:latin typeface="Futura Std Book" pitchFamily="34" charset="0"/>
              </a:rPr>
              <a:t>Instrumentos Económicos</a:t>
            </a:r>
          </a:p>
        </p:txBody>
      </p:sp>
      <p:pic>
        <p:nvPicPr>
          <p:cNvPr id="19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3093" y="6181201"/>
            <a:ext cx="2061499" cy="589589"/>
          </a:xfrm>
          <a:prstGeom prst="rect">
            <a:avLst/>
          </a:prstGeom>
        </p:spPr>
      </p:pic>
      <p:sp>
        <p:nvSpPr>
          <p:cNvPr id="20" name="Shape 97"/>
          <p:cNvSpPr txBox="1"/>
          <p:nvPr/>
        </p:nvSpPr>
        <p:spPr>
          <a:xfrm>
            <a:off x="87255" y="6453695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Misión de Crecimiento Verde</a:t>
            </a:r>
            <a:r>
              <a:rPr lang="x-none" sz="10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baseline="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 Junio</a:t>
            </a:r>
            <a:r>
              <a:rPr lang="es-ES_tradnl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Marcador de contenido 9"/>
          <p:cNvSpPr txBox="1">
            <a:spLocks/>
          </p:cNvSpPr>
          <p:nvPr/>
        </p:nvSpPr>
        <p:spPr>
          <a:xfrm>
            <a:off x="434897" y="897570"/>
            <a:ext cx="11028557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2400" dirty="0"/>
              <a:t>Impuestos:</a:t>
            </a:r>
          </a:p>
          <a:p>
            <a:pPr lvl="1"/>
            <a:r>
              <a:rPr lang="es-CO" sz="2400" dirty="0"/>
              <a:t>Impuesto Energía y Ambiente – combustibles fósiles; destinación específica a CV.</a:t>
            </a:r>
          </a:p>
          <a:p>
            <a:pPr lvl="1"/>
            <a:r>
              <a:rPr lang="es-CO" altLang="ko-KR" sz="2400" dirty="0"/>
              <a:t>Carbón para generación eléctrica – Aumenta anualmente (17 KWR en 2014 a 33 KWR en 2017).</a:t>
            </a:r>
          </a:p>
          <a:p>
            <a:pPr lvl="1"/>
            <a:r>
              <a:rPr lang="es-CO" sz="2400" dirty="0"/>
              <a:t>Impuesto a carbono se propuso como legislación en 2014 y no pasó. </a:t>
            </a:r>
          </a:p>
          <a:p>
            <a:r>
              <a:rPr lang="es-CO" sz="2400" dirty="0"/>
              <a:t>Mercado de emisiones: </a:t>
            </a:r>
          </a:p>
          <a:p>
            <a:pPr lvl="1"/>
            <a:r>
              <a:rPr lang="es-CO" sz="2400" dirty="0"/>
              <a:t>ETS lanzado en 2015.</a:t>
            </a:r>
          </a:p>
          <a:p>
            <a:pPr lvl="1"/>
            <a:r>
              <a:rPr lang="es-CO" sz="2400" dirty="0"/>
              <a:t>Arrancó con piloto voluntario de comando y control y la fase hasta 2017 considerada de aprendizaje.</a:t>
            </a:r>
          </a:p>
          <a:p>
            <a:pPr lvl="1"/>
            <a:r>
              <a:rPr lang="es-CO" sz="2400" dirty="0"/>
              <a:t>Cada ministerio regula su sector (23 sectores)</a:t>
            </a:r>
          </a:p>
          <a:p>
            <a:pPr lvl="1"/>
            <a:r>
              <a:rPr lang="es-CO" sz="2400" dirty="0"/>
              <a:t>Precio: US$ 20 por tonelada.</a:t>
            </a:r>
          </a:p>
          <a:p>
            <a:pPr lvl="1"/>
            <a:r>
              <a:rPr lang="es-CO" sz="2400" dirty="0"/>
              <a:t>Aproximadamente 100 personas trabajando en el sistema.</a:t>
            </a:r>
          </a:p>
          <a:p>
            <a:pPr lvl="1"/>
            <a:endParaRPr lang="es-CO" sz="2400" dirty="0"/>
          </a:p>
          <a:p>
            <a:pPr lvl="1"/>
            <a:endParaRPr lang="es-CO" sz="2400" dirty="0"/>
          </a:p>
          <a:p>
            <a:endParaRPr lang="es-CO" sz="2400" dirty="0"/>
          </a:p>
          <a:p>
            <a:endParaRPr lang="es-CO" sz="2400" dirty="0"/>
          </a:p>
          <a:p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249339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"/>
          <p:cNvSpPr txBox="1">
            <a:spLocks/>
          </p:cNvSpPr>
          <p:nvPr/>
        </p:nvSpPr>
        <p:spPr>
          <a:xfrm>
            <a:off x="279744" y="148612"/>
            <a:ext cx="11609060" cy="5593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600" b="1" dirty="0">
                <a:solidFill>
                  <a:srgbClr val="A4091F"/>
                </a:solidFill>
                <a:latin typeface="Futura Std Book" pitchFamily="34" charset="0"/>
              </a:rPr>
              <a:t>Instrumentos Financieros</a:t>
            </a:r>
          </a:p>
        </p:txBody>
      </p:sp>
      <p:pic>
        <p:nvPicPr>
          <p:cNvPr id="19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3093" y="6181201"/>
            <a:ext cx="2061499" cy="589589"/>
          </a:xfrm>
          <a:prstGeom prst="rect">
            <a:avLst/>
          </a:prstGeom>
        </p:spPr>
      </p:pic>
      <p:sp>
        <p:nvSpPr>
          <p:cNvPr id="20" name="Shape 97"/>
          <p:cNvSpPr txBox="1"/>
          <p:nvPr/>
        </p:nvSpPr>
        <p:spPr>
          <a:xfrm>
            <a:off x="87255" y="6453695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Misión de Crecimiento Verde</a:t>
            </a:r>
            <a:r>
              <a:rPr lang="x-none" sz="10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baseline="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 Junio</a:t>
            </a:r>
            <a:r>
              <a:rPr lang="es-ES_tradnl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Marcador de contenido 9"/>
          <p:cNvSpPr txBox="1">
            <a:spLocks/>
          </p:cNvSpPr>
          <p:nvPr/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/>
              <a:t>Bonos Verdes:</a:t>
            </a:r>
          </a:p>
          <a:p>
            <a:pPr lvl="1"/>
            <a:r>
              <a:rPr lang="es-CO"/>
              <a:t>3 emisiones:</a:t>
            </a:r>
          </a:p>
          <a:p>
            <a:pPr lvl="2"/>
            <a:r>
              <a:rPr lang="es-CO"/>
              <a:t>2 KEXIM (banco de exportaciones e importaciones) – US$ 50 millones (2013) y US$ 40 millones (2016).</a:t>
            </a:r>
          </a:p>
          <a:p>
            <a:pPr lvl="2"/>
            <a:r>
              <a:rPr lang="es-CO"/>
              <a:t>Hyundai Capital – US$ 50 millones (2016).</a:t>
            </a:r>
          </a:p>
          <a:p>
            <a:pPr lvl="1"/>
            <a:r>
              <a:rPr lang="es-CO"/>
              <a:t>Banco Coreano de Desarrollo con intenciones de hacer emisión – US$ 400 millones.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9625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-402952" y="-179613"/>
            <a:ext cx="9256315" cy="7037613"/>
            <a:chOff x="-109590" y="-152400"/>
            <a:chExt cx="10268303" cy="701040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9590" y="0"/>
              <a:ext cx="10268303" cy="685800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22859" y="-152400"/>
              <a:ext cx="3358227" cy="2438400"/>
            </a:xfrm>
            <a:prstGeom prst="rect">
              <a:avLst/>
            </a:prstGeom>
          </p:spPr>
        </p:pic>
      </p:grpSp>
      <p:pic>
        <p:nvPicPr>
          <p:cNvPr id="22" name="Picture Placeholder 21"/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6" r="669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8" name="Picture 4" descr="Imagen relacionada"/>
          <p:cNvPicPr>
            <a:picLocks noGrp="1" noChangeAspect="1" noChangeArrowheads="1"/>
          </p:cNvPicPr>
          <p:nvPr>
            <p:ph type="pic" sz="quarter" idx="23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52" r="1645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Image result for bioeconomia"/>
          <p:cNvPicPr>
            <a:picLocks noGrp="1" noChangeAspect="1" noChangeArrowheads="1"/>
          </p:cNvPicPr>
          <p:nvPr>
            <p:ph type="pic" sz="quarter" idx="19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8" b="438"/>
          <a:stretch/>
        </p:blipFill>
        <p:spPr bwMode="auto">
          <a:xfrm>
            <a:off x="6011834" y="0"/>
            <a:ext cx="3134891" cy="231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Placeholder 31"/>
          <p:cNvPicPr>
            <a:picLocks noGrp="1" noChangeAspect="1"/>
          </p:cNvPicPr>
          <p:nvPr>
            <p:ph type="pic" sz="quarter" idx="22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01" r="5201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3" name="Picture Placeholder 32"/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624" b="22624"/>
          <a:stretch/>
        </p:blipFill>
        <p:spPr>
          <a:prstGeom prst="rect">
            <a:avLst/>
          </a:prstGeom>
        </p:spPr>
      </p:pic>
      <p:pic>
        <p:nvPicPr>
          <p:cNvPr id="36" name="Picture Placeholder 35"/>
          <p:cNvPicPr>
            <a:picLocks noGrp="1" noChangeAspect="1"/>
          </p:cNvPicPr>
          <p:nvPr>
            <p:ph type="pic" sz="quarter" idx="24"/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96" r="3596"/>
          <a:stretch>
            <a:fillRect/>
          </a:stretch>
        </p:blipFill>
        <p:spPr>
          <a:xfrm>
            <a:off x="6027738" y="2312988"/>
            <a:ext cx="3135312" cy="2254250"/>
          </a:xfrm>
          <a:prstGeom prst="rect">
            <a:avLst/>
          </a:prstGeom>
        </p:spPr>
      </p:pic>
      <p:pic>
        <p:nvPicPr>
          <p:cNvPr id="39" name="Picture Placeholder 38"/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10"/>
          <a:srcRect l="9008" r="30398"/>
          <a:stretch/>
        </p:blipFill>
        <p:spPr>
          <a:xfrm>
            <a:off x="2974975" y="2286000"/>
            <a:ext cx="3101985" cy="2281238"/>
          </a:xfrm>
          <a:prstGeom prst="rect">
            <a:avLst/>
          </a:prstGeom>
        </p:spPr>
      </p:pic>
      <p:sp>
        <p:nvSpPr>
          <p:cNvPr id="12" name="Freeform 3"/>
          <p:cNvSpPr/>
          <p:nvPr/>
        </p:nvSpPr>
        <p:spPr>
          <a:xfrm>
            <a:off x="6096000" y="1"/>
            <a:ext cx="6096000" cy="7242047"/>
          </a:xfrm>
          <a:custGeom>
            <a:avLst/>
            <a:gdLst>
              <a:gd name="connsiteX0" fmla="*/ 274492 w 5850194"/>
              <a:gd name="connsiteY0" fmla="*/ 0 h 6135329"/>
              <a:gd name="connsiteX1" fmla="*/ 5850194 w 5850194"/>
              <a:gd name="connsiteY1" fmla="*/ 0 h 6135329"/>
              <a:gd name="connsiteX2" fmla="*/ 5850194 w 5850194"/>
              <a:gd name="connsiteY2" fmla="*/ 5952890 h 6135329"/>
              <a:gd name="connsiteX3" fmla="*/ 5714614 w 5850194"/>
              <a:gd name="connsiteY3" fmla="*/ 5991391 h 6135329"/>
              <a:gd name="connsiteX4" fmla="*/ 4572000 w 5850194"/>
              <a:gd name="connsiteY4" fmla="*/ 6135329 h 6135329"/>
              <a:gd name="connsiteX5" fmla="*/ 0 w 5850194"/>
              <a:gd name="connsiteY5" fmla="*/ 1563329 h 6135329"/>
              <a:gd name="connsiteX6" fmla="*/ 205549 w 5850194"/>
              <a:gd name="connsiteY6" fmla="*/ 203756 h 613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0194" h="6135329">
                <a:moveTo>
                  <a:pt x="274492" y="0"/>
                </a:moveTo>
                <a:lnTo>
                  <a:pt x="5850194" y="0"/>
                </a:lnTo>
                <a:lnTo>
                  <a:pt x="5850194" y="5952890"/>
                </a:lnTo>
                <a:lnTo>
                  <a:pt x="5714614" y="5991391"/>
                </a:lnTo>
                <a:cubicBezTo>
                  <a:pt x="5349405" y="6085355"/>
                  <a:pt x="4966539" y="6135329"/>
                  <a:pt x="4572000" y="6135329"/>
                </a:cubicBezTo>
                <a:cubicBezTo>
                  <a:pt x="2046954" y="6135329"/>
                  <a:pt x="0" y="4088375"/>
                  <a:pt x="0" y="1563329"/>
                </a:cubicBezTo>
                <a:cubicBezTo>
                  <a:pt x="0" y="1089883"/>
                  <a:pt x="71964" y="633245"/>
                  <a:pt x="205549" y="2037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3"/>
          <p:cNvSpPr/>
          <p:nvPr/>
        </p:nvSpPr>
        <p:spPr>
          <a:xfrm>
            <a:off x="6248400" y="152401"/>
            <a:ext cx="6096000" cy="7242047"/>
          </a:xfrm>
          <a:custGeom>
            <a:avLst/>
            <a:gdLst>
              <a:gd name="connsiteX0" fmla="*/ 274492 w 5850194"/>
              <a:gd name="connsiteY0" fmla="*/ 0 h 6135329"/>
              <a:gd name="connsiteX1" fmla="*/ 5850194 w 5850194"/>
              <a:gd name="connsiteY1" fmla="*/ 0 h 6135329"/>
              <a:gd name="connsiteX2" fmla="*/ 5850194 w 5850194"/>
              <a:gd name="connsiteY2" fmla="*/ 5952890 h 6135329"/>
              <a:gd name="connsiteX3" fmla="*/ 5714614 w 5850194"/>
              <a:gd name="connsiteY3" fmla="*/ 5991391 h 6135329"/>
              <a:gd name="connsiteX4" fmla="*/ 4572000 w 5850194"/>
              <a:gd name="connsiteY4" fmla="*/ 6135329 h 6135329"/>
              <a:gd name="connsiteX5" fmla="*/ 0 w 5850194"/>
              <a:gd name="connsiteY5" fmla="*/ 1563329 h 6135329"/>
              <a:gd name="connsiteX6" fmla="*/ 205549 w 5850194"/>
              <a:gd name="connsiteY6" fmla="*/ 203756 h 613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0194" h="6135329">
                <a:moveTo>
                  <a:pt x="274492" y="0"/>
                </a:moveTo>
                <a:lnTo>
                  <a:pt x="5850194" y="0"/>
                </a:lnTo>
                <a:lnTo>
                  <a:pt x="5850194" y="5952890"/>
                </a:lnTo>
                <a:lnTo>
                  <a:pt x="5714614" y="5991391"/>
                </a:lnTo>
                <a:cubicBezTo>
                  <a:pt x="5349405" y="6085355"/>
                  <a:pt x="4966539" y="6135329"/>
                  <a:pt x="4572000" y="6135329"/>
                </a:cubicBezTo>
                <a:cubicBezTo>
                  <a:pt x="2046954" y="6135329"/>
                  <a:pt x="0" y="4088375"/>
                  <a:pt x="0" y="1563329"/>
                </a:cubicBezTo>
                <a:cubicBezTo>
                  <a:pt x="0" y="1089883"/>
                  <a:pt x="71964" y="633245"/>
                  <a:pt x="205549" y="2037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3"/>
          <p:cNvSpPr/>
          <p:nvPr/>
        </p:nvSpPr>
        <p:spPr>
          <a:xfrm>
            <a:off x="6154778" y="-152399"/>
            <a:ext cx="6096000" cy="7242047"/>
          </a:xfrm>
          <a:custGeom>
            <a:avLst/>
            <a:gdLst>
              <a:gd name="connsiteX0" fmla="*/ 274492 w 5850194"/>
              <a:gd name="connsiteY0" fmla="*/ 0 h 6135329"/>
              <a:gd name="connsiteX1" fmla="*/ 5850194 w 5850194"/>
              <a:gd name="connsiteY1" fmla="*/ 0 h 6135329"/>
              <a:gd name="connsiteX2" fmla="*/ 5850194 w 5850194"/>
              <a:gd name="connsiteY2" fmla="*/ 5952890 h 6135329"/>
              <a:gd name="connsiteX3" fmla="*/ 5714614 w 5850194"/>
              <a:gd name="connsiteY3" fmla="*/ 5991391 h 6135329"/>
              <a:gd name="connsiteX4" fmla="*/ 4572000 w 5850194"/>
              <a:gd name="connsiteY4" fmla="*/ 6135329 h 6135329"/>
              <a:gd name="connsiteX5" fmla="*/ 0 w 5850194"/>
              <a:gd name="connsiteY5" fmla="*/ 1563329 h 6135329"/>
              <a:gd name="connsiteX6" fmla="*/ 205549 w 5850194"/>
              <a:gd name="connsiteY6" fmla="*/ 203756 h 613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0194" h="6135329">
                <a:moveTo>
                  <a:pt x="274492" y="0"/>
                </a:moveTo>
                <a:lnTo>
                  <a:pt x="5850194" y="0"/>
                </a:lnTo>
                <a:lnTo>
                  <a:pt x="5850194" y="5952890"/>
                </a:lnTo>
                <a:lnTo>
                  <a:pt x="5714614" y="5991391"/>
                </a:lnTo>
                <a:cubicBezTo>
                  <a:pt x="5349405" y="6085355"/>
                  <a:pt x="4966539" y="6135329"/>
                  <a:pt x="4572000" y="6135329"/>
                </a:cubicBezTo>
                <a:cubicBezTo>
                  <a:pt x="2046954" y="6135329"/>
                  <a:pt x="0" y="4088375"/>
                  <a:pt x="0" y="1563329"/>
                </a:cubicBezTo>
                <a:cubicBezTo>
                  <a:pt x="0" y="1089883"/>
                  <a:pt x="71964" y="633245"/>
                  <a:pt x="205549" y="2037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8554" y="1848072"/>
            <a:ext cx="4634148" cy="1325367"/>
          </a:xfrm>
          <a:prstGeom prst="rect">
            <a:avLst/>
          </a:prstGeom>
        </p:spPr>
      </p:pic>
      <p:pic>
        <p:nvPicPr>
          <p:cNvPr id="20" name="Imagen 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2487" y="4136573"/>
            <a:ext cx="3451964" cy="2312986"/>
          </a:xfrm>
          <a:prstGeom prst="rect">
            <a:avLst/>
          </a:prstGeom>
        </p:spPr>
      </p:pic>
      <p:sp>
        <p:nvSpPr>
          <p:cNvPr id="29" name="Rectángulo 17"/>
          <p:cNvSpPr/>
          <p:nvPr/>
        </p:nvSpPr>
        <p:spPr>
          <a:xfrm>
            <a:off x="7770830" y="3723108"/>
            <a:ext cx="3353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Con el apoyo de:</a:t>
            </a:r>
          </a:p>
        </p:txBody>
      </p:sp>
      <p:pic>
        <p:nvPicPr>
          <p:cNvPr id="38" name="Picture 20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9577" y="323810"/>
            <a:ext cx="2809891" cy="163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6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DNP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81C28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NP">
      <a:majorFont>
        <a:latin typeface="Futura Std Book"/>
        <a:ea typeface=""/>
        <a:cs typeface=""/>
      </a:majorFont>
      <a:minorFont>
        <a:latin typeface="Futura St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A4091F"/>
            </a:gs>
            <a:gs pos="100000">
              <a:srgbClr val="800000"/>
            </a:gs>
          </a:gsLst>
          <a:lin ang="5400000" scaled="0"/>
          <a:tileRect/>
        </a:gradFill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BBE0D0061F244CB264056D707C73D0" ma:contentTypeVersion="2" ma:contentTypeDescription="Crear nuevo documento." ma:contentTypeScope="" ma:versionID="f0228c45ad33e25875e0dadb0495276b">
  <xsd:schema xmlns:xsd="http://www.w3.org/2001/XMLSchema" xmlns:xs="http://www.w3.org/2001/XMLSchema" xmlns:p="http://schemas.microsoft.com/office/2006/metadata/properties" xmlns:ns1="http://schemas.microsoft.com/sharepoint/v3" xmlns:ns2="76cc4adf-23be-4666-9446-e45c4555cd30" targetNamespace="http://schemas.microsoft.com/office/2006/metadata/properties" ma:root="true" ma:fieldsID="3e2df9da5b388b164124312ed973dbb2" ns1:_="" ns2:_="">
    <xsd:import namespace="http://schemas.microsoft.com/sharepoint/v3"/>
    <xsd:import namespace="76cc4adf-23be-4666-9446-e45c4555cd30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cc4adf-23be-4666-9446-e45c4555c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6059664-0983-4AD2-8B89-3201A55EAB36}"/>
</file>

<file path=customXml/itemProps2.xml><?xml version="1.0" encoding="utf-8"?>
<ds:datastoreItem xmlns:ds="http://schemas.openxmlformats.org/officeDocument/2006/customXml" ds:itemID="{12FB7AF5-E6A5-4716-9F9F-AE56F8713C69}"/>
</file>

<file path=customXml/itemProps3.xml><?xml version="1.0" encoding="utf-8"?>
<ds:datastoreItem xmlns:ds="http://schemas.openxmlformats.org/officeDocument/2006/customXml" ds:itemID="{83C4C8D0-5BC8-45EE-B16C-229BFEB29041}"/>
</file>

<file path=docProps/app.xml><?xml version="1.0" encoding="utf-8"?>
<Properties xmlns="http://schemas.openxmlformats.org/officeDocument/2006/extended-properties" xmlns:vt="http://schemas.openxmlformats.org/officeDocument/2006/docPropsVTypes">
  <TotalTime>13746</TotalTime>
  <Words>2065</Words>
  <Application>Microsoft Office PowerPoint</Application>
  <PresentationFormat>Panorámica</PresentationFormat>
  <Paragraphs>287</Paragraphs>
  <Slides>24</Slides>
  <Notes>7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5" baseType="lpstr">
      <vt:lpstr>맑은 고딕</vt:lpstr>
      <vt:lpstr>Arial</vt:lpstr>
      <vt:lpstr>Arial Black</vt:lpstr>
      <vt:lpstr>Calibri</vt:lpstr>
      <vt:lpstr>Futura Std Book</vt:lpstr>
      <vt:lpstr>Futura Std Medium</vt:lpstr>
      <vt:lpstr>Times New Roman</vt:lpstr>
      <vt:lpstr>Wingdings</vt:lpstr>
      <vt:lpstr>Office Theme</vt:lpstr>
      <vt:lpstr>4_Tema de Office</vt:lpstr>
      <vt:lpstr>Worksheet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Diversificación de la matriz energética</vt:lpstr>
      <vt:lpstr>Aprovechamiento de los recursos disponibles para generación</vt:lpstr>
      <vt:lpstr>Fortalecer la estrategia de eficiencia energética</vt:lpstr>
      <vt:lpstr>Principales retos</vt:lpstr>
      <vt:lpstr>Presentación de PowerPoint</vt:lpstr>
      <vt:lpstr>Presentación de PowerPoint</vt:lpstr>
      <vt:lpstr>Lecciones/experiencias/tecnologías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Pablo C</dc:creator>
  <cp:lastModifiedBy>Diana Estefania DEPM. Pulido Mojica</cp:lastModifiedBy>
  <cp:revision>2260</cp:revision>
  <dcterms:created xsi:type="dcterms:W3CDTF">2016-04-09T15:53:17Z</dcterms:created>
  <dcterms:modified xsi:type="dcterms:W3CDTF">2017-06-09T19:32:54Z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0x010100BABBE0D0061F244CB264056D707C73D0</vt:lpwstr>
  </property>
</Properties>
</file>